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7"/>
  </p:notesMasterIdLst>
  <p:handoutMasterIdLst>
    <p:handoutMasterId r:id="rId68"/>
  </p:handoutMasterIdLst>
  <p:sldIdLst>
    <p:sldId id="1140" r:id="rId2"/>
    <p:sldId id="985" r:id="rId3"/>
    <p:sldId id="1066" r:id="rId4"/>
    <p:sldId id="1138" r:id="rId5"/>
    <p:sldId id="1067" r:id="rId6"/>
    <p:sldId id="1141" r:id="rId7"/>
    <p:sldId id="1142" r:id="rId8"/>
    <p:sldId id="1159" r:id="rId9"/>
    <p:sldId id="1143" r:id="rId10"/>
    <p:sldId id="1136" r:id="rId11"/>
    <p:sldId id="1145" r:id="rId12"/>
    <p:sldId id="1146" r:id="rId13"/>
    <p:sldId id="1147" r:id="rId14"/>
    <p:sldId id="1148" r:id="rId15"/>
    <p:sldId id="1074" r:id="rId16"/>
    <p:sldId id="1149" r:id="rId17"/>
    <p:sldId id="1151" r:id="rId18"/>
    <p:sldId id="1152" r:id="rId19"/>
    <p:sldId id="1153" r:id="rId20"/>
    <p:sldId id="1154" r:id="rId21"/>
    <p:sldId id="1155" r:id="rId22"/>
    <p:sldId id="1156" r:id="rId23"/>
    <p:sldId id="1157" r:id="rId24"/>
    <p:sldId id="1186" r:id="rId25"/>
    <p:sldId id="1197" r:id="rId26"/>
    <p:sldId id="1160" r:id="rId27"/>
    <p:sldId id="1162" r:id="rId28"/>
    <p:sldId id="1163" r:id="rId29"/>
    <p:sldId id="1164" r:id="rId30"/>
    <p:sldId id="1165" r:id="rId31"/>
    <p:sldId id="1161" r:id="rId32"/>
    <p:sldId id="1166" r:id="rId33"/>
    <p:sldId id="1167" r:id="rId34"/>
    <p:sldId id="1168" r:id="rId35"/>
    <p:sldId id="1172" r:id="rId36"/>
    <p:sldId id="1169" r:id="rId37"/>
    <p:sldId id="1173" r:id="rId38"/>
    <p:sldId id="1194" r:id="rId39"/>
    <p:sldId id="1193" r:id="rId40"/>
    <p:sldId id="1195" r:id="rId41"/>
    <p:sldId id="1175" r:id="rId42"/>
    <p:sldId id="1176" r:id="rId43"/>
    <p:sldId id="1178" r:id="rId44"/>
    <p:sldId id="1179" r:id="rId45"/>
    <p:sldId id="1180" r:id="rId46"/>
    <p:sldId id="1181" r:id="rId47"/>
    <p:sldId id="1182" r:id="rId48"/>
    <p:sldId id="1183" r:id="rId49"/>
    <p:sldId id="1171" r:id="rId50"/>
    <p:sldId id="1196" r:id="rId51"/>
    <p:sldId id="1201" r:id="rId52"/>
    <p:sldId id="1202" r:id="rId53"/>
    <p:sldId id="1203" r:id="rId54"/>
    <p:sldId id="1204" r:id="rId55"/>
    <p:sldId id="1205" r:id="rId56"/>
    <p:sldId id="1206" r:id="rId57"/>
    <p:sldId id="1191" r:id="rId58"/>
    <p:sldId id="1187" r:id="rId59"/>
    <p:sldId id="1189" r:id="rId60"/>
    <p:sldId id="1190" r:id="rId61"/>
    <p:sldId id="1198" r:id="rId62"/>
    <p:sldId id="1184" r:id="rId63"/>
    <p:sldId id="1185" r:id="rId64"/>
    <p:sldId id="1192" r:id="rId65"/>
    <p:sldId id="1207" r:id="rId66"/>
  </p:sldIdLst>
  <p:sldSz cx="9144000" cy="6858000" type="screen4x3"/>
  <p:notesSz cx="6858000" cy="91440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718FAF"/>
    <a:srgbClr val="455F7B"/>
    <a:srgbClr val="258D9B"/>
    <a:srgbClr val="CAE8AA"/>
    <a:srgbClr val="B6DF89"/>
    <a:srgbClr val="00FF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2102"/>
  </p:normalViewPr>
  <p:slideViewPr>
    <p:cSldViewPr>
      <p:cViewPr varScale="1">
        <p:scale>
          <a:sx n="116" d="100"/>
          <a:sy n="116" d="100"/>
        </p:scale>
        <p:origin x="20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7896"/>
    </p:cViewPr>
  </p:sorterViewPr>
  <p:notesViewPr>
    <p:cSldViewPr>
      <p:cViewPr varScale="1">
        <p:scale>
          <a:sx n="85" d="100"/>
          <a:sy n="85" d="100"/>
        </p:scale>
        <p:origin x="3928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.xml"/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73B5D9-E26F-443E-89D5-63D9921BD238}" type="datetimeFigureOut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C2D5B6-5571-4358-BA51-9E3C4AB0A7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173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F1946158-2708-4347-A74C-14B37ACF81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630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621D0EB-6CDE-4E98-9E59-144588CF2AA3}" type="slidenum">
              <a:rPr lang="en-US" altLang="en-US" sz="1200" b="0">
                <a:latin typeface="Arial" pitchFamily="34" charset="0"/>
              </a:rPr>
              <a:pPr eaLnBrk="1" hangingPunct="1"/>
              <a:t>2</a:t>
            </a:fld>
            <a:endParaRPr lang="en-US" altLang="en-US" sz="1200" b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81200"/>
            <a:ext cx="7772400" cy="1143000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1651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7B5534F-BB22-4966-A460-392893E806E0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3261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5A9FBCB-636A-4166-8A65-5BD5BE0DE8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50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11AEE7-5357-4748-8887-26451426D971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ED8CD-BFBF-4C9A-85CF-5EC495A6C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84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C5551-C88A-4DB6-9735-758660D181CF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0D3219-22A6-44F2-B5B4-F4894EAD21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49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4601A-BB53-441E-BC47-AAB6090D8C8A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D03BD9-7C37-4C8B-B246-8EFC4C8353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86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37F310-562A-443C-8985-CB5EE0A00D46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185D43-A621-4CAE-907E-204242A24D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42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903E-EFFF-4FF5-A201-689FEC452AC5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5A87F4-1685-4471-9A2E-BC97F5AE5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65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C7DF28-D1CE-4B45-97AF-C28C6BDE0D6F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304D7-A1BA-4A20-BE51-45A78EFE5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56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69258-07E6-4505-8E03-09DB38AD4715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52915-2DCE-4372-9550-AF86804EE8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33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E4BBF4-A7B3-41AF-B3F9-6D42A5E2655C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0299C3-5244-4637-96ED-1EE03CF947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18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DA56D-5064-43C8-9AF4-B649A0F1F69B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129430-3AE9-4FB9-9D4A-383A075E73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5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3E6671-1FAF-4638-B54E-D4C2F4E6A867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CC5E7-AE01-42CF-92F8-8F613926C1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8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808080"/>
                </a:solidFill>
                <a:latin typeface="Calibri" pitchFamily="34" charset="0"/>
              </a:defRPr>
            </a:lvl1pPr>
          </a:lstStyle>
          <a:p>
            <a:fld id="{2986EA9D-762C-4BAF-926F-FA35CC3AD7C7}" type="datetime1">
              <a:rPr lang="en-US" altLang="en-US"/>
              <a:pPr/>
              <a:t>9/30/20</a:t>
            </a:fld>
            <a:endParaRPr lang="en-US" altLang="en-US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solidFill>
                  <a:schemeClr val="bg2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(c) Alexander Ihler</a:t>
            </a:r>
            <a:endParaRPr lang="en-US" dirty="0"/>
          </a:p>
        </p:txBody>
      </p:sp>
      <p:sp>
        <p:nvSpPr>
          <p:cNvPr id="318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808080"/>
                </a:solidFill>
                <a:latin typeface="Calibri" pitchFamily="34" charset="0"/>
              </a:defRPr>
            </a:lvl1pPr>
          </a:lstStyle>
          <a:p>
            <a:fld id="{79CFB6F5-8391-4EDF-A473-AF8433A7F5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04800" y="1295400"/>
            <a:ext cx="4267200" cy="0"/>
          </a:xfrm>
          <a:prstGeom prst="line">
            <a:avLst/>
          </a:prstGeom>
          <a:noFill/>
          <a:ln w="38100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 flipV="1">
            <a:off x="533400" y="685800"/>
            <a:ext cx="0" cy="8382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3.png"/><Relationship Id="rId7" Type="http://schemas.openxmlformats.org/officeDocument/2006/relationships/image" Target="../media/image3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60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216134"/>
            <a:ext cx="635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0" dirty="0"/>
              <a:t>Adapted from Alexander </a:t>
            </a:r>
            <a:r>
              <a:rPr lang="en-US" altLang="en-US" b="0" dirty="0" err="1"/>
              <a:t>Ihler</a:t>
            </a:r>
            <a:r>
              <a:rPr lang="en-US" altLang="en-US" b="0" dirty="0"/>
              <a:t> (UCI) and Tony R. Martinez (BYU)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42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dimensions?</a:t>
            </a:r>
          </a:p>
        </p:txBody>
      </p:sp>
      <p:grpSp>
        <p:nvGrpSpPr>
          <p:cNvPr id="88066" name="Group 4"/>
          <p:cNvGrpSpPr>
            <a:grpSpLocks/>
          </p:cNvGrpSpPr>
          <p:nvPr/>
        </p:nvGrpSpPr>
        <p:grpSpPr bwMode="auto">
          <a:xfrm>
            <a:off x="533400" y="1371600"/>
            <a:ext cx="3603625" cy="3435350"/>
            <a:chOff x="3039" y="773"/>
            <a:chExt cx="2270" cy="2164"/>
          </a:xfrm>
        </p:grpSpPr>
        <p:sp>
          <p:nvSpPr>
            <p:cNvPr id="88556" name="Freeform 5"/>
            <p:cNvSpPr>
              <a:spLocks noChangeArrowheads="1"/>
            </p:cNvSpPr>
            <p:nvPr/>
          </p:nvSpPr>
          <p:spPr bwMode="auto">
            <a:xfrm>
              <a:off x="4409" y="773"/>
              <a:ext cx="789" cy="1649"/>
            </a:xfrm>
            <a:custGeom>
              <a:avLst/>
              <a:gdLst>
                <a:gd name="T0" fmla="*/ 789 w 789"/>
                <a:gd name="T1" fmla="*/ 1649 h 1649"/>
                <a:gd name="T2" fmla="*/ 789 w 789"/>
                <a:gd name="T3" fmla="*/ 515 h 1649"/>
                <a:gd name="T4" fmla="*/ 0 w 789"/>
                <a:gd name="T5" fmla="*/ 0 h 1649"/>
                <a:gd name="T6" fmla="*/ 0 w 789"/>
                <a:gd name="T7" fmla="*/ 1133 h 1649"/>
                <a:gd name="T8" fmla="*/ 789 w 789"/>
                <a:gd name="T9" fmla="*/ 1649 h 16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1649"/>
                <a:gd name="T17" fmla="*/ 789 w 789"/>
                <a:gd name="T18" fmla="*/ 1649 h 16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1649">
                  <a:moveTo>
                    <a:pt x="789" y="1649"/>
                  </a:moveTo>
                  <a:lnTo>
                    <a:pt x="789" y="515"/>
                  </a:lnTo>
                  <a:lnTo>
                    <a:pt x="0" y="0"/>
                  </a:lnTo>
                  <a:lnTo>
                    <a:pt x="0" y="1133"/>
                  </a:lnTo>
                  <a:lnTo>
                    <a:pt x="789" y="16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57" name="Freeform 6"/>
            <p:cNvSpPr>
              <a:spLocks noChangeArrowheads="1"/>
            </p:cNvSpPr>
            <p:nvPr/>
          </p:nvSpPr>
          <p:spPr bwMode="auto">
            <a:xfrm>
              <a:off x="4409" y="773"/>
              <a:ext cx="789" cy="1649"/>
            </a:xfrm>
            <a:custGeom>
              <a:avLst/>
              <a:gdLst>
                <a:gd name="T0" fmla="*/ 789 w 789"/>
                <a:gd name="T1" fmla="*/ 1649 h 1649"/>
                <a:gd name="T2" fmla="*/ 789 w 789"/>
                <a:gd name="T3" fmla="*/ 515 h 1649"/>
                <a:gd name="T4" fmla="*/ 0 w 789"/>
                <a:gd name="T5" fmla="*/ 0 h 1649"/>
                <a:gd name="T6" fmla="*/ 0 w 789"/>
                <a:gd name="T7" fmla="*/ 1133 h 1649"/>
                <a:gd name="T8" fmla="*/ 789 w 789"/>
                <a:gd name="T9" fmla="*/ 1649 h 16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1649"/>
                <a:gd name="T17" fmla="*/ 789 w 789"/>
                <a:gd name="T18" fmla="*/ 1649 h 16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1649">
                  <a:moveTo>
                    <a:pt x="789" y="1649"/>
                  </a:moveTo>
                  <a:lnTo>
                    <a:pt x="789" y="515"/>
                  </a:lnTo>
                  <a:lnTo>
                    <a:pt x="0" y="0"/>
                  </a:lnTo>
                  <a:lnTo>
                    <a:pt x="0" y="1133"/>
                  </a:lnTo>
                  <a:lnTo>
                    <a:pt x="789" y="1649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58" name="Freeform 7"/>
            <p:cNvSpPr>
              <a:spLocks noChangeArrowheads="1"/>
            </p:cNvSpPr>
            <p:nvPr/>
          </p:nvSpPr>
          <p:spPr bwMode="auto">
            <a:xfrm>
              <a:off x="3374" y="1906"/>
              <a:ext cx="1824" cy="917"/>
            </a:xfrm>
            <a:custGeom>
              <a:avLst/>
              <a:gdLst>
                <a:gd name="T0" fmla="*/ 790 w 1824"/>
                <a:gd name="T1" fmla="*/ 917 h 917"/>
                <a:gd name="T2" fmla="*/ 0 w 1824"/>
                <a:gd name="T3" fmla="*/ 396 h 917"/>
                <a:gd name="T4" fmla="*/ 1035 w 1824"/>
                <a:gd name="T5" fmla="*/ 0 h 917"/>
                <a:gd name="T6" fmla="*/ 1824 w 1824"/>
                <a:gd name="T7" fmla="*/ 516 h 917"/>
                <a:gd name="T8" fmla="*/ 790 w 1824"/>
                <a:gd name="T9" fmla="*/ 917 h 9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17"/>
                <a:gd name="T17" fmla="*/ 1824 w 1824"/>
                <a:gd name="T18" fmla="*/ 917 h 9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17">
                  <a:moveTo>
                    <a:pt x="790" y="917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824" y="516"/>
                  </a:lnTo>
                  <a:lnTo>
                    <a:pt x="790" y="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59" name="Freeform 8"/>
            <p:cNvSpPr>
              <a:spLocks noChangeArrowheads="1"/>
            </p:cNvSpPr>
            <p:nvPr/>
          </p:nvSpPr>
          <p:spPr bwMode="auto">
            <a:xfrm>
              <a:off x="3374" y="1906"/>
              <a:ext cx="1824" cy="917"/>
            </a:xfrm>
            <a:custGeom>
              <a:avLst/>
              <a:gdLst>
                <a:gd name="T0" fmla="*/ 790 w 1824"/>
                <a:gd name="T1" fmla="*/ 917 h 917"/>
                <a:gd name="T2" fmla="*/ 0 w 1824"/>
                <a:gd name="T3" fmla="*/ 396 h 917"/>
                <a:gd name="T4" fmla="*/ 1035 w 1824"/>
                <a:gd name="T5" fmla="*/ 0 h 917"/>
                <a:gd name="T6" fmla="*/ 1824 w 1824"/>
                <a:gd name="T7" fmla="*/ 516 h 917"/>
                <a:gd name="T8" fmla="*/ 790 w 1824"/>
                <a:gd name="T9" fmla="*/ 917 h 9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17"/>
                <a:gd name="T17" fmla="*/ 1824 w 1824"/>
                <a:gd name="T18" fmla="*/ 917 h 9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17">
                  <a:moveTo>
                    <a:pt x="790" y="917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824" y="516"/>
                  </a:lnTo>
                  <a:lnTo>
                    <a:pt x="790" y="917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0" name="Freeform 9"/>
            <p:cNvSpPr>
              <a:spLocks noChangeArrowheads="1"/>
            </p:cNvSpPr>
            <p:nvPr/>
          </p:nvSpPr>
          <p:spPr bwMode="auto">
            <a:xfrm>
              <a:off x="3374" y="773"/>
              <a:ext cx="1035" cy="1529"/>
            </a:xfrm>
            <a:custGeom>
              <a:avLst/>
              <a:gdLst>
                <a:gd name="T0" fmla="*/ 0 w 1035"/>
                <a:gd name="T1" fmla="*/ 1529 h 1529"/>
                <a:gd name="T2" fmla="*/ 0 w 1035"/>
                <a:gd name="T3" fmla="*/ 396 h 1529"/>
                <a:gd name="T4" fmla="*/ 1035 w 1035"/>
                <a:gd name="T5" fmla="*/ 0 h 1529"/>
                <a:gd name="T6" fmla="*/ 1035 w 1035"/>
                <a:gd name="T7" fmla="*/ 1133 h 1529"/>
                <a:gd name="T8" fmla="*/ 0 w 1035"/>
                <a:gd name="T9" fmla="*/ 1529 h 1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1529"/>
                <a:gd name="T17" fmla="*/ 1035 w 1035"/>
                <a:gd name="T18" fmla="*/ 1529 h 1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1529">
                  <a:moveTo>
                    <a:pt x="0" y="1529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035" y="1133"/>
                  </a:lnTo>
                  <a:lnTo>
                    <a:pt x="0" y="1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1" name="Freeform 10"/>
            <p:cNvSpPr>
              <a:spLocks noChangeArrowheads="1"/>
            </p:cNvSpPr>
            <p:nvPr/>
          </p:nvSpPr>
          <p:spPr bwMode="auto">
            <a:xfrm>
              <a:off x="3374" y="773"/>
              <a:ext cx="1035" cy="1529"/>
            </a:xfrm>
            <a:custGeom>
              <a:avLst/>
              <a:gdLst>
                <a:gd name="T0" fmla="*/ 0 w 1035"/>
                <a:gd name="T1" fmla="*/ 1529 h 1529"/>
                <a:gd name="T2" fmla="*/ 0 w 1035"/>
                <a:gd name="T3" fmla="*/ 396 h 1529"/>
                <a:gd name="T4" fmla="*/ 1035 w 1035"/>
                <a:gd name="T5" fmla="*/ 0 h 1529"/>
                <a:gd name="T6" fmla="*/ 1035 w 1035"/>
                <a:gd name="T7" fmla="*/ 1133 h 1529"/>
                <a:gd name="T8" fmla="*/ 0 w 1035"/>
                <a:gd name="T9" fmla="*/ 1529 h 1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1529"/>
                <a:gd name="T17" fmla="*/ 1035 w 1035"/>
                <a:gd name="T18" fmla="*/ 1529 h 1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1529">
                  <a:moveTo>
                    <a:pt x="0" y="1529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035" y="1133"/>
                  </a:lnTo>
                  <a:lnTo>
                    <a:pt x="0" y="1529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2" name="Freeform 11"/>
            <p:cNvSpPr>
              <a:spLocks noChangeArrowheads="1"/>
            </p:cNvSpPr>
            <p:nvPr/>
          </p:nvSpPr>
          <p:spPr bwMode="auto">
            <a:xfrm>
              <a:off x="3392" y="1163"/>
              <a:ext cx="790" cy="1648"/>
            </a:xfrm>
            <a:custGeom>
              <a:avLst/>
              <a:gdLst>
                <a:gd name="T0" fmla="*/ 2147483647 w 132"/>
                <a:gd name="T1" fmla="*/ 2147483647 h 275"/>
                <a:gd name="T2" fmla="*/ 0 w 132"/>
                <a:gd name="T3" fmla="*/ 2147483647 h 275"/>
                <a:gd name="T4" fmla="*/ 0 w 132"/>
                <a:gd name="T5" fmla="*/ 0 h 275"/>
                <a:gd name="T6" fmla="*/ 0 60000 65536"/>
                <a:gd name="T7" fmla="*/ 0 60000 65536"/>
                <a:gd name="T8" fmla="*/ 0 60000 65536"/>
                <a:gd name="T9" fmla="*/ 0 w 132"/>
                <a:gd name="T10" fmla="*/ 0 h 275"/>
                <a:gd name="T11" fmla="*/ 132 w 132"/>
                <a:gd name="T12" fmla="*/ 275 h 2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5">
                  <a:moveTo>
                    <a:pt x="132" y="275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3" name="Freeform 12"/>
            <p:cNvSpPr>
              <a:spLocks noChangeArrowheads="1"/>
            </p:cNvSpPr>
            <p:nvPr/>
          </p:nvSpPr>
          <p:spPr bwMode="auto">
            <a:xfrm>
              <a:off x="3631" y="1067"/>
              <a:ext cx="796" cy="1654"/>
            </a:xfrm>
            <a:custGeom>
              <a:avLst/>
              <a:gdLst>
                <a:gd name="T0" fmla="*/ 2147483647 w 133"/>
                <a:gd name="T1" fmla="*/ 2147483647 h 276"/>
                <a:gd name="T2" fmla="*/ 0 w 133"/>
                <a:gd name="T3" fmla="*/ 2147483647 h 276"/>
                <a:gd name="T4" fmla="*/ 0 w 133"/>
                <a:gd name="T5" fmla="*/ 0 h 276"/>
                <a:gd name="T6" fmla="*/ 0 60000 65536"/>
                <a:gd name="T7" fmla="*/ 0 60000 65536"/>
                <a:gd name="T8" fmla="*/ 0 60000 65536"/>
                <a:gd name="T9" fmla="*/ 0 w 133"/>
                <a:gd name="T10" fmla="*/ 0 h 276"/>
                <a:gd name="T11" fmla="*/ 133 w 133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6">
                  <a:moveTo>
                    <a:pt x="133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4" name="Freeform 13"/>
            <p:cNvSpPr>
              <a:spLocks noChangeArrowheads="1"/>
            </p:cNvSpPr>
            <p:nvPr/>
          </p:nvSpPr>
          <p:spPr bwMode="auto">
            <a:xfrm>
              <a:off x="3877" y="971"/>
              <a:ext cx="795" cy="1654"/>
            </a:xfrm>
            <a:custGeom>
              <a:avLst/>
              <a:gdLst>
                <a:gd name="T0" fmla="*/ 2147483647 w 133"/>
                <a:gd name="T1" fmla="*/ 2147483647 h 276"/>
                <a:gd name="T2" fmla="*/ 0 w 133"/>
                <a:gd name="T3" fmla="*/ 2147483647 h 276"/>
                <a:gd name="T4" fmla="*/ 0 w 133"/>
                <a:gd name="T5" fmla="*/ 0 h 276"/>
                <a:gd name="T6" fmla="*/ 0 60000 65536"/>
                <a:gd name="T7" fmla="*/ 0 60000 65536"/>
                <a:gd name="T8" fmla="*/ 0 60000 65536"/>
                <a:gd name="T9" fmla="*/ 0 w 133"/>
                <a:gd name="T10" fmla="*/ 0 h 276"/>
                <a:gd name="T11" fmla="*/ 133 w 133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6">
                  <a:moveTo>
                    <a:pt x="133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5" name="Freeform 14"/>
            <p:cNvSpPr>
              <a:spLocks noChangeArrowheads="1"/>
            </p:cNvSpPr>
            <p:nvPr/>
          </p:nvSpPr>
          <p:spPr bwMode="auto">
            <a:xfrm>
              <a:off x="4122" y="881"/>
              <a:ext cx="795" cy="1648"/>
            </a:xfrm>
            <a:custGeom>
              <a:avLst/>
              <a:gdLst>
                <a:gd name="T0" fmla="*/ 2147483647 w 133"/>
                <a:gd name="T1" fmla="*/ 2147483647 h 275"/>
                <a:gd name="T2" fmla="*/ 0 w 133"/>
                <a:gd name="T3" fmla="*/ 2147483647 h 275"/>
                <a:gd name="T4" fmla="*/ 0 w 133"/>
                <a:gd name="T5" fmla="*/ 0 h 275"/>
                <a:gd name="T6" fmla="*/ 0 60000 65536"/>
                <a:gd name="T7" fmla="*/ 0 60000 65536"/>
                <a:gd name="T8" fmla="*/ 0 60000 65536"/>
                <a:gd name="T9" fmla="*/ 0 w 133"/>
                <a:gd name="T10" fmla="*/ 0 h 275"/>
                <a:gd name="T11" fmla="*/ 133 w 133"/>
                <a:gd name="T12" fmla="*/ 275 h 2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5">
                  <a:moveTo>
                    <a:pt x="133" y="275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6" name="Freeform 15"/>
            <p:cNvSpPr>
              <a:spLocks noChangeArrowheads="1"/>
            </p:cNvSpPr>
            <p:nvPr/>
          </p:nvSpPr>
          <p:spPr bwMode="auto">
            <a:xfrm>
              <a:off x="4367" y="785"/>
              <a:ext cx="789" cy="1655"/>
            </a:xfrm>
            <a:custGeom>
              <a:avLst/>
              <a:gdLst>
                <a:gd name="T0" fmla="*/ 2147483647 w 132"/>
                <a:gd name="T1" fmla="*/ 2147483647 h 276"/>
                <a:gd name="T2" fmla="*/ 0 w 132"/>
                <a:gd name="T3" fmla="*/ 2147483647 h 276"/>
                <a:gd name="T4" fmla="*/ 0 w 132"/>
                <a:gd name="T5" fmla="*/ 0 h 276"/>
                <a:gd name="T6" fmla="*/ 0 60000 65536"/>
                <a:gd name="T7" fmla="*/ 0 60000 65536"/>
                <a:gd name="T8" fmla="*/ 0 60000 65536"/>
                <a:gd name="T9" fmla="*/ 0 w 132"/>
                <a:gd name="T10" fmla="*/ 0 h 276"/>
                <a:gd name="T11" fmla="*/ 132 w 132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6">
                  <a:moveTo>
                    <a:pt x="132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7" name="Freeform 16"/>
            <p:cNvSpPr>
              <a:spLocks noChangeArrowheads="1"/>
            </p:cNvSpPr>
            <p:nvPr/>
          </p:nvSpPr>
          <p:spPr bwMode="auto">
            <a:xfrm>
              <a:off x="4140" y="1276"/>
              <a:ext cx="1040" cy="1529"/>
            </a:xfrm>
            <a:custGeom>
              <a:avLst/>
              <a:gdLst>
                <a:gd name="T0" fmla="*/ 0 w 174"/>
                <a:gd name="T1" fmla="*/ 2147483647 h 255"/>
                <a:gd name="T2" fmla="*/ 2147483647 w 174"/>
                <a:gd name="T3" fmla="*/ 2147483647 h 255"/>
                <a:gd name="T4" fmla="*/ 2147483647 w 174"/>
                <a:gd name="T5" fmla="*/ 0 h 255"/>
                <a:gd name="T6" fmla="*/ 0 60000 65536"/>
                <a:gd name="T7" fmla="*/ 0 60000 65536"/>
                <a:gd name="T8" fmla="*/ 0 60000 65536"/>
                <a:gd name="T9" fmla="*/ 0 w 174"/>
                <a:gd name="T10" fmla="*/ 0 h 255"/>
                <a:gd name="T11" fmla="*/ 174 w 17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255">
                  <a:moveTo>
                    <a:pt x="0" y="255"/>
                  </a:moveTo>
                  <a:lnTo>
                    <a:pt x="174" y="189"/>
                  </a:lnTo>
                  <a:lnTo>
                    <a:pt x="17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8" name="Freeform 17"/>
            <p:cNvSpPr>
              <a:spLocks noChangeArrowheads="1"/>
            </p:cNvSpPr>
            <p:nvPr/>
          </p:nvSpPr>
          <p:spPr bwMode="auto">
            <a:xfrm>
              <a:off x="3907" y="1121"/>
              <a:ext cx="1040" cy="1528"/>
            </a:xfrm>
            <a:custGeom>
              <a:avLst/>
              <a:gdLst>
                <a:gd name="T0" fmla="*/ 0 w 174"/>
                <a:gd name="T1" fmla="*/ 2147483647 h 255"/>
                <a:gd name="T2" fmla="*/ 2147483647 w 174"/>
                <a:gd name="T3" fmla="*/ 2147483647 h 255"/>
                <a:gd name="T4" fmla="*/ 2147483647 w 174"/>
                <a:gd name="T5" fmla="*/ 0 h 255"/>
                <a:gd name="T6" fmla="*/ 0 60000 65536"/>
                <a:gd name="T7" fmla="*/ 0 60000 65536"/>
                <a:gd name="T8" fmla="*/ 0 60000 65536"/>
                <a:gd name="T9" fmla="*/ 0 w 174"/>
                <a:gd name="T10" fmla="*/ 0 h 255"/>
                <a:gd name="T11" fmla="*/ 174 w 17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255">
                  <a:moveTo>
                    <a:pt x="0" y="255"/>
                  </a:moveTo>
                  <a:lnTo>
                    <a:pt x="174" y="189"/>
                  </a:lnTo>
                  <a:lnTo>
                    <a:pt x="17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9" name="Freeform 18"/>
            <p:cNvSpPr>
              <a:spLocks noChangeArrowheads="1"/>
            </p:cNvSpPr>
            <p:nvPr/>
          </p:nvSpPr>
          <p:spPr bwMode="auto">
            <a:xfrm>
              <a:off x="3673" y="971"/>
              <a:ext cx="1035" cy="1528"/>
            </a:xfrm>
            <a:custGeom>
              <a:avLst/>
              <a:gdLst>
                <a:gd name="T0" fmla="*/ 0 w 173"/>
                <a:gd name="T1" fmla="*/ 2147483647 h 255"/>
                <a:gd name="T2" fmla="*/ 2147483647 w 173"/>
                <a:gd name="T3" fmla="*/ 2147483647 h 255"/>
                <a:gd name="T4" fmla="*/ 2147483647 w 173"/>
                <a:gd name="T5" fmla="*/ 0 h 255"/>
                <a:gd name="T6" fmla="*/ 0 60000 65536"/>
                <a:gd name="T7" fmla="*/ 0 60000 65536"/>
                <a:gd name="T8" fmla="*/ 0 60000 65536"/>
                <a:gd name="T9" fmla="*/ 0 w 173"/>
                <a:gd name="T10" fmla="*/ 0 h 255"/>
                <a:gd name="T11" fmla="*/ 173 w 173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255">
                  <a:moveTo>
                    <a:pt x="0" y="255"/>
                  </a:moveTo>
                  <a:lnTo>
                    <a:pt x="173" y="189"/>
                  </a:lnTo>
                  <a:lnTo>
                    <a:pt x="173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0" name="Freeform 19"/>
            <p:cNvSpPr>
              <a:spLocks noChangeArrowheads="1"/>
            </p:cNvSpPr>
            <p:nvPr/>
          </p:nvSpPr>
          <p:spPr bwMode="auto">
            <a:xfrm>
              <a:off x="3440" y="815"/>
              <a:ext cx="1035" cy="1535"/>
            </a:xfrm>
            <a:custGeom>
              <a:avLst/>
              <a:gdLst>
                <a:gd name="T0" fmla="*/ 0 w 173"/>
                <a:gd name="T1" fmla="*/ 2147483647 h 256"/>
                <a:gd name="T2" fmla="*/ 2147483647 w 173"/>
                <a:gd name="T3" fmla="*/ 2147483647 h 256"/>
                <a:gd name="T4" fmla="*/ 2147483647 w 173"/>
                <a:gd name="T5" fmla="*/ 0 h 256"/>
                <a:gd name="T6" fmla="*/ 0 60000 65536"/>
                <a:gd name="T7" fmla="*/ 0 60000 65536"/>
                <a:gd name="T8" fmla="*/ 0 60000 65536"/>
                <a:gd name="T9" fmla="*/ 0 w 173"/>
                <a:gd name="T10" fmla="*/ 0 h 256"/>
                <a:gd name="T11" fmla="*/ 173 w 173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256">
                  <a:moveTo>
                    <a:pt x="0" y="256"/>
                  </a:moveTo>
                  <a:lnTo>
                    <a:pt x="173" y="189"/>
                  </a:lnTo>
                  <a:lnTo>
                    <a:pt x="173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1" name="Freeform 20"/>
            <p:cNvSpPr>
              <a:spLocks noChangeArrowheads="1"/>
            </p:cNvSpPr>
            <p:nvPr/>
          </p:nvSpPr>
          <p:spPr bwMode="auto">
            <a:xfrm>
              <a:off x="3374" y="1792"/>
              <a:ext cx="1824" cy="522"/>
            </a:xfrm>
            <a:custGeom>
              <a:avLst/>
              <a:gdLst>
                <a:gd name="T0" fmla="*/ 0 w 305"/>
                <a:gd name="T1" fmla="*/ 2147483647 h 87"/>
                <a:gd name="T2" fmla="*/ 2147483647 w 305"/>
                <a:gd name="T3" fmla="*/ 0 h 87"/>
                <a:gd name="T4" fmla="*/ 2147483647 w 305"/>
                <a:gd name="T5" fmla="*/ 2147483647 h 87"/>
                <a:gd name="T6" fmla="*/ 0 60000 65536"/>
                <a:gd name="T7" fmla="*/ 0 60000 65536"/>
                <a:gd name="T8" fmla="*/ 0 60000 65536"/>
                <a:gd name="T9" fmla="*/ 0 w 305"/>
                <a:gd name="T10" fmla="*/ 0 h 87"/>
                <a:gd name="T11" fmla="*/ 305 w 305"/>
                <a:gd name="T12" fmla="*/ 87 h 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7">
                  <a:moveTo>
                    <a:pt x="0" y="67"/>
                  </a:moveTo>
                  <a:lnTo>
                    <a:pt x="173" y="0"/>
                  </a:lnTo>
                  <a:lnTo>
                    <a:pt x="305" y="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2" name="Freeform 21"/>
            <p:cNvSpPr>
              <a:spLocks noChangeArrowheads="1"/>
            </p:cNvSpPr>
            <p:nvPr/>
          </p:nvSpPr>
          <p:spPr bwMode="auto">
            <a:xfrm>
              <a:off x="3374" y="1528"/>
              <a:ext cx="1824" cy="516"/>
            </a:xfrm>
            <a:custGeom>
              <a:avLst/>
              <a:gdLst>
                <a:gd name="T0" fmla="*/ 0 w 305"/>
                <a:gd name="T1" fmla="*/ 2147483647 h 86"/>
                <a:gd name="T2" fmla="*/ 2147483647 w 305"/>
                <a:gd name="T3" fmla="*/ 0 h 86"/>
                <a:gd name="T4" fmla="*/ 2147483647 w 305"/>
                <a:gd name="T5" fmla="*/ 2147483647 h 86"/>
                <a:gd name="T6" fmla="*/ 0 60000 65536"/>
                <a:gd name="T7" fmla="*/ 0 60000 65536"/>
                <a:gd name="T8" fmla="*/ 0 60000 65536"/>
                <a:gd name="T9" fmla="*/ 0 w 305"/>
                <a:gd name="T10" fmla="*/ 0 h 86"/>
                <a:gd name="T11" fmla="*/ 305 w 305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6">
                  <a:moveTo>
                    <a:pt x="0" y="66"/>
                  </a:moveTo>
                  <a:lnTo>
                    <a:pt x="173" y="0"/>
                  </a:lnTo>
                  <a:lnTo>
                    <a:pt x="305" y="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3" name="Freeform 22"/>
            <p:cNvSpPr>
              <a:spLocks noChangeArrowheads="1"/>
            </p:cNvSpPr>
            <p:nvPr/>
          </p:nvSpPr>
          <p:spPr bwMode="auto">
            <a:xfrm>
              <a:off x="3374" y="1258"/>
              <a:ext cx="1824" cy="522"/>
            </a:xfrm>
            <a:custGeom>
              <a:avLst/>
              <a:gdLst>
                <a:gd name="T0" fmla="*/ 0 w 305"/>
                <a:gd name="T1" fmla="*/ 2147483647 h 87"/>
                <a:gd name="T2" fmla="*/ 2147483647 w 305"/>
                <a:gd name="T3" fmla="*/ 0 h 87"/>
                <a:gd name="T4" fmla="*/ 2147483647 w 305"/>
                <a:gd name="T5" fmla="*/ 2147483647 h 87"/>
                <a:gd name="T6" fmla="*/ 0 60000 65536"/>
                <a:gd name="T7" fmla="*/ 0 60000 65536"/>
                <a:gd name="T8" fmla="*/ 0 60000 65536"/>
                <a:gd name="T9" fmla="*/ 0 w 305"/>
                <a:gd name="T10" fmla="*/ 0 h 87"/>
                <a:gd name="T11" fmla="*/ 305 w 305"/>
                <a:gd name="T12" fmla="*/ 87 h 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7">
                  <a:moveTo>
                    <a:pt x="0" y="67"/>
                  </a:moveTo>
                  <a:lnTo>
                    <a:pt x="173" y="0"/>
                  </a:lnTo>
                  <a:lnTo>
                    <a:pt x="305" y="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4" name="Freeform 23"/>
            <p:cNvSpPr>
              <a:spLocks noChangeArrowheads="1"/>
            </p:cNvSpPr>
            <p:nvPr/>
          </p:nvSpPr>
          <p:spPr bwMode="auto">
            <a:xfrm>
              <a:off x="3374" y="995"/>
              <a:ext cx="1824" cy="515"/>
            </a:xfrm>
            <a:custGeom>
              <a:avLst/>
              <a:gdLst>
                <a:gd name="T0" fmla="*/ 0 w 305"/>
                <a:gd name="T1" fmla="*/ 2147483647 h 86"/>
                <a:gd name="T2" fmla="*/ 2147483647 w 305"/>
                <a:gd name="T3" fmla="*/ 0 h 86"/>
                <a:gd name="T4" fmla="*/ 2147483647 w 305"/>
                <a:gd name="T5" fmla="*/ 2147483647 h 86"/>
                <a:gd name="T6" fmla="*/ 0 60000 65536"/>
                <a:gd name="T7" fmla="*/ 0 60000 65536"/>
                <a:gd name="T8" fmla="*/ 0 60000 65536"/>
                <a:gd name="T9" fmla="*/ 0 w 305"/>
                <a:gd name="T10" fmla="*/ 0 h 86"/>
                <a:gd name="T11" fmla="*/ 305 w 305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6">
                  <a:moveTo>
                    <a:pt x="0" y="66"/>
                  </a:moveTo>
                  <a:lnTo>
                    <a:pt x="173" y="0"/>
                  </a:lnTo>
                  <a:lnTo>
                    <a:pt x="305" y="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5" name="Line 24"/>
            <p:cNvSpPr>
              <a:spLocks noChangeShapeType="1"/>
            </p:cNvSpPr>
            <p:nvPr/>
          </p:nvSpPr>
          <p:spPr bwMode="auto">
            <a:xfrm flipV="1">
              <a:off x="4164" y="2421"/>
              <a:ext cx="1034" cy="4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76" name="Freeform 25"/>
            <p:cNvSpPr>
              <a:spLocks noChangeArrowheads="1"/>
            </p:cNvSpPr>
            <p:nvPr/>
          </p:nvSpPr>
          <p:spPr bwMode="auto">
            <a:xfrm>
              <a:off x="3374" y="1169"/>
              <a:ext cx="790" cy="1654"/>
            </a:xfrm>
            <a:custGeom>
              <a:avLst/>
              <a:gdLst>
                <a:gd name="T0" fmla="*/ 2147483647 w 132"/>
                <a:gd name="T1" fmla="*/ 2147483647 h 276"/>
                <a:gd name="T2" fmla="*/ 0 w 132"/>
                <a:gd name="T3" fmla="*/ 2147483647 h 276"/>
                <a:gd name="T4" fmla="*/ 0 w 132"/>
                <a:gd name="T5" fmla="*/ 0 h 276"/>
                <a:gd name="T6" fmla="*/ 0 60000 65536"/>
                <a:gd name="T7" fmla="*/ 0 60000 65536"/>
                <a:gd name="T8" fmla="*/ 0 60000 65536"/>
                <a:gd name="T9" fmla="*/ 0 w 132"/>
                <a:gd name="T10" fmla="*/ 0 h 276"/>
                <a:gd name="T11" fmla="*/ 132 w 132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6">
                  <a:moveTo>
                    <a:pt x="132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7" name="Line 26"/>
            <p:cNvSpPr>
              <a:spLocks noChangeShapeType="1"/>
            </p:cNvSpPr>
            <p:nvPr/>
          </p:nvSpPr>
          <p:spPr bwMode="auto">
            <a:xfrm>
              <a:off x="4182" y="2811"/>
              <a:ext cx="24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78" name="Rectangle 27"/>
            <p:cNvSpPr>
              <a:spLocks noChangeArrowheads="1"/>
            </p:cNvSpPr>
            <p:nvPr/>
          </p:nvSpPr>
          <p:spPr bwMode="auto">
            <a:xfrm>
              <a:off x="4247" y="2841"/>
              <a:ext cx="45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0</a:t>
              </a:r>
            </a:p>
          </p:txBody>
        </p:sp>
        <p:sp>
          <p:nvSpPr>
            <p:cNvPr id="88579" name="Line 28"/>
            <p:cNvSpPr>
              <a:spLocks noChangeShapeType="1"/>
            </p:cNvSpPr>
            <p:nvPr/>
          </p:nvSpPr>
          <p:spPr bwMode="auto">
            <a:xfrm>
              <a:off x="4427" y="2721"/>
              <a:ext cx="24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0" name="Rectangle 29"/>
            <p:cNvSpPr>
              <a:spLocks noChangeArrowheads="1"/>
            </p:cNvSpPr>
            <p:nvPr/>
          </p:nvSpPr>
          <p:spPr bwMode="auto">
            <a:xfrm>
              <a:off x="4485" y="2745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88581" name="Line 30"/>
            <p:cNvSpPr>
              <a:spLocks noChangeShapeType="1"/>
            </p:cNvSpPr>
            <p:nvPr/>
          </p:nvSpPr>
          <p:spPr bwMode="auto">
            <a:xfrm>
              <a:off x="4672" y="2625"/>
              <a:ext cx="24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2" name="Rectangle 31"/>
            <p:cNvSpPr>
              <a:spLocks noChangeArrowheads="1"/>
            </p:cNvSpPr>
            <p:nvPr/>
          </p:nvSpPr>
          <p:spPr bwMode="auto">
            <a:xfrm>
              <a:off x="4730" y="2655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20</a:t>
              </a:r>
            </a:p>
          </p:txBody>
        </p:sp>
        <p:sp>
          <p:nvSpPr>
            <p:cNvPr id="88583" name="Line 32"/>
            <p:cNvSpPr>
              <a:spLocks noChangeShapeType="1"/>
            </p:cNvSpPr>
            <p:nvPr/>
          </p:nvSpPr>
          <p:spPr bwMode="auto">
            <a:xfrm>
              <a:off x="4917" y="2529"/>
              <a:ext cx="24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4" name="Rectangle 33"/>
            <p:cNvSpPr>
              <a:spLocks noChangeArrowheads="1"/>
            </p:cNvSpPr>
            <p:nvPr/>
          </p:nvSpPr>
          <p:spPr bwMode="auto">
            <a:xfrm>
              <a:off x="4975" y="2559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30</a:t>
              </a:r>
            </a:p>
          </p:txBody>
        </p:sp>
        <p:sp>
          <p:nvSpPr>
            <p:cNvPr id="88585" name="Line 34"/>
            <p:cNvSpPr>
              <a:spLocks noChangeShapeType="1"/>
            </p:cNvSpPr>
            <p:nvPr/>
          </p:nvSpPr>
          <p:spPr bwMode="auto">
            <a:xfrm>
              <a:off x="5156" y="2440"/>
              <a:ext cx="24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6" name="Rectangle 35"/>
            <p:cNvSpPr>
              <a:spLocks noChangeArrowheads="1"/>
            </p:cNvSpPr>
            <p:nvPr/>
          </p:nvSpPr>
          <p:spPr bwMode="auto">
            <a:xfrm>
              <a:off x="5220" y="2464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40</a:t>
              </a:r>
            </a:p>
          </p:txBody>
        </p:sp>
        <p:sp>
          <p:nvSpPr>
            <p:cNvPr id="88587" name="Line 36"/>
            <p:cNvSpPr>
              <a:spLocks noChangeShapeType="1"/>
            </p:cNvSpPr>
            <p:nvPr/>
          </p:nvSpPr>
          <p:spPr bwMode="auto">
            <a:xfrm flipH="1">
              <a:off x="4115" y="2805"/>
              <a:ext cx="2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8" name="Rectangle 37"/>
            <p:cNvSpPr>
              <a:spLocks noChangeArrowheads="1"/>
            </p:cNvSpPr>
            <p:nvPr/>
          </p:nvSpPr>
          <p:spPr bwMode="auto">
            <a:xfrm>
              <a:off x="4067" y="2823"/>
              <a:ext cx="45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0</a:t>
              </a:r>
            </a:p>
          </p:txBody>
        </p:sp>
        <p:sp>
          <p:nvSpPr>
            <p:cNvPr id="88589" name="Line 38"/>
            <p:cNvSpPr>
              <a:spLocks noChangeShapeType="1"/>
            </p:cNvSpPr>
            <p:nvPr/>
          </p:nvSpPr>
          <p:spPr bwMode="auto">
            <a:xfrm flipH="1">
              <a:off x="3882" y="2649"/>
              <a:ext cx="2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0" name="Rectangle 39"/>
            <p:cNvSpPr>
              <a:spLocks noChangeArrowheads="1"/>
            </p:cNvSpPr>
            <p:nvPr/>
          </p:nvSpPr>
          <p:spPr bwMode="auto">
            <a:xfrm>
              <a:off x="3791" y="2673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88591" name="Line 40"/>
            <p:cNvSpPr>
              <a:spLocks noChangeShapeType="1"/>
            </p:cNvSpPr>
            <p:nvPr/>
          </p:nvSpPr>
          <p:spPr bwMode="auto">
            <a:xfrm flipH="1">
              <a:off x="3648" y="2499"/>
              <a:ext cx="2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2" name="Rectangle 41"/>
            <p:cNvSpPr>
              <a:spLocks noChangeArrowheads="1"/>
            </p:cNvSpPr>
            <p:nvPr/>
          </p:nvSpPr>
          <p:spPr bwMode="auto">
            <a:xfrm>
              <a:off x="3558" y="2517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20</a:t>
              </a:r>
            </a:p>
          </p:txBody>
        </p:sp>
        <p:sp>
          <p:nvSpPr>
            <p:cNvPr id="88593" name="Line 42"/>
            <p:cNvSpPr>
              <a:spLocks noChangeShapeType="1"/>
            </p:cNvSpPr>
            <p:nvPr/>
          </p:nvSpPr>
          <p:spPr bwMode="auto">
            <a:xfrm flipH="1">
              <a:off x="3415" y="2350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4" name="Rectangle 43"/>
            <p:cNvSpPr>
              <a:spLocks noChangeArrowheads="1"/>
            </p:cNvSpPr>
            <p:nvPr/>
          </p:nvSpPr>
          <p:spPr bwMode="auto">
            <a:xfrm>
              <a:off x="3325" y="2368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30</a:t>
              </a:r>
            </a:p>
          </p:txBody>
        </p:sp>
        <p:sp>
          <p:nvSpPr>
            <p:cNvPr id="88595" name="Line 44"/>
            <p:cNvSpPr>
              <a:spLocks noChangeShapeType="1"/>
            </p:cNvSpPr>
            <p:nvPr/>
          </p:nvSpPr>
          <p:spPr bwMode="auto">
            <a:xfrm flipH="1" flipV="1">
              <a:off x="3349" y="2175"/>
              <a:ext cx="26" cy="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6" name="Rectangle 45"/>
            <p:cNvSpPr>
              <a:spLocks noChangeArrowheads="1"/>
            </p:cNvSpPr>
            <p:nvPr/>
          </p:nvSpPr>
          <p:spPr bwMode="auto">
            <a:xfrm>
              <a:off x="3259" y="2116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20</a:t>
              </a:r>
            </a:p>
          </p:txBody>
        </p:sp>
        <p:sp>
          <p:nvSpPr>
            <p:cNvPr id="88597" name="Line 46"/>
            <p:cNvSpPr>
              <a:spLocks noChangeShapeType="1"/>
            </p:cNvSpPr>
            <p:nvPr/>
          </p:nvSpPr>
          <p:spPr bwMode="auto">
            <a:xfrm flipH="1" flipV="1">
              <a:off x="3349" y="1905"/>
              <a:ext cx="26" cy="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8" name="Rectangle 47"/>
            <p:cNvSpPr>
              <a:spLocks noChangeArrowheads="1"/>
            </p:cNvSpPr>
            <p:nvPr/>
          </p:nvSpPr>
          <p:spPr bwMode="auto">
            <a:xfrm>
              <a:off x="3259" y="1846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22</a:t>
              </a:r>
            </a:p>
          </p:txBody>
        </p:sp>
        <p:sp>
          <p:nvSpPr>
            <p:cNvPr id="88599" name="Line 48"/>
            <p:cNvSpPr>
              <a:spLocks noChangeShapeType="1"/>
            </p:cNvSpPr>
            <p:nvPr/>
          </p:nvSpPr>
          <p:spPr bwMode="auto">
            <a:xfrm flipH="1" flipV="1">
              <a:off x="3349" y="1641"/>
              <a:ext cx="26" cy="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600" name="Rectangle 49"/>
            <p:cNvSpPr>
              <a:spLocks noChangeArrowheads="1"/>
            </p:cNvSpPr>
            <p:nvPr/>
          </p:nvSpPr>
          <p:spPr bwMode="auto">
            <a:xfrm>
              <a:off x="3259" y="1582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24</a:t>
              </a:r>
            </a:p>
          </p:txBody>
        </p:sp>
        <p:sp>
          <p:nvSpPr>
            <p:cNvPr id="88601" name="Line 50"/>
            <p:cNvSpPr>
              <a:spLocks noChangeShapeType="1"/>
            </p:cNvSpPr>
            <p:nvPr/>
          </p:nvSpPr>
          <p:spPr bwMode="auto">
            <a:xfrm flipH="1" flipV="1">
              <a:off x="3349" y="1377"/>
              <a:ext cx="26" cy="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602" name="Rectangle 51"/>
            <p:cNvSpPr>
              <a:spLocks noChangeArrowheads="1"/>
            </p:cNvSpPr>
            <p:nvPr/>
          </p:nvSpPr>
          <p:spPr bwMode="auto">
            <a:xfrm>
              <a:off x="3259" y="1312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26</a:t>
              </a:r>
            </a:p>
          </p:txBody>
        </p:sp>
        <p:sp>
          <p:nvSpPr>
            <p:cNvPr id="88603" name="Oval 52"/>
            <p:cNvSpPr>
              <a:spLocks noChangeArrowheads="1"/>
            </p:cNvSpPr>
            <p:nvPr/>
          </p:nvSpPr>
          <p:spPr bwMode="auto">
            <a:xfrm>
              <a:off x="4738" y="2493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4" name="Oval 53"/>
            <p:cNvSpPr>
              <a:spLocks noChangeArrowheads="1"/>
            </p:cNvSpPr>
            <p:nvPr/>
          </p:nvSpPr>
          <p:spPr bwMode="auto">
            <a:xfrm>
              <a:off x="4738" y="2493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5" name="Oval 54"/>
            <p:cNvSpPr>
              <a:spLocks noChangeArrowheads="1"/>
            </p:cNvSpPr>
            <p:nvPr/>
          </p:nvSpPr>
          <p:spPr bwMode="auto">
            <a:xfrm>
              <a:off x="4714" y="235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6" name="Oval 55"/>
            <p:cNvSpPr>
              <a:spLocks noChangeArrowheads="1"/>
            </p:cNvSpPr>
            <p:nvPr/>
          </p:nvSpPr>
          <p:spPr bwMode="auto">
            <a:xfrm>
              <a:off x="4714" y="235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7" name="Oval 56"/>
            <p:cNvSpPr>
              <a:spLocks noChangeArrowheads="1"/>
            </p:cNvSpPr>
            <p:nvPr/>
          </p:nvSpPr>
          <p:spPr bwMode="auto">
            <a:xfrm>
              <a:off x="4445" y="253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8" name="Oval 57"/>
            <p:cNvSpPr>
              <a:spLocks noChangeArrowheads="1"/>
            </p:cNvSpPr>
            <p:nvPr/>
          </p:nvSpPr>
          <p:spPr bwMode="auto">
            <a:xfrm>
              <a:off x="4445" y="253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9" name="Oval 58"/>
            <p:cNvSpPr>
              <a:spLocks noChangeArrowheads="1"/>
            </p:cNvSpPr>
            <p:nvPr/>
          </p:nvSpPr>
          <p:spPr bwMode="auto">
            <a:xfrm>
              <a:off x="4325" y="2428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0" name="Oval 59"/>
            <p:cNvSpPr>
              <a:spLocks noChangeArrowheads="1"/>
            </p:cNvSpPr>
            <p:nvPr/>
          </p:nvSpPr>
          <p:spPr bwMode="auto">
            <a:xfrm>
              <a:off x="4325" y="2428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1" name="Oval 60"/>
            <p:cNvSpPr>
              <a:spLocks noChangeArrowheads="1"/>
            </p:cNvSpPr>
            <p:nvPr/>
          </p:nvSpPr>
          <p:spPr bwMode="auto">
            <a:xfrm>
              <a:off x="4469" y="238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2" name="Oval 61"/>
            <p:cNvSpPr>
              <a:spLocks noChangeArrowheads="1"/>
            </p:cNvSpPr>
            <p:nvPr/>
          </p:nvSpPr>
          <p:spPr bwMode="auto">
            <a:xfrm>
              <a:off x="4469" y="238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3" name="Oval 62"/>
            <p:cNvSpPr>
              <a:spLocks noChangeArrowheads="1"/>
            </p:cNvSpPr>
            <p:nvPr/>
          </p:nvSpPr>
          <p:spPr bwMode="auto">
            <a:xfrm>
              <a:off x="4762" y="211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4" name="Oval 63"/>
            <p:cNvSpPr>
              <a:spLocks noChangeArrowheads="1"/>
            </p:cNvSpPr>
            <p:nvPr/>
          </p:nvSpPr>
          <p:spPr bwMode="auto">
            <a:xfrm>
              <a:off x="4762" y="211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5" name="Oval 64"/>
            <p:cNvSpPr>
              <a:spLocks noChangeArrowheads="1"/>
            </p:cNvSpPr>
            <p:nvPr/>
          </p:nvSpPr>
          <p:spPr bwMode="auto">
            <a:xfrm>
              <a:off x="4206" y="2296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6" name="Oval 65"/>
            <p:cNvSpPr>
              <a:spLocks noChangeArrowheads="1"/>
            </p:cNvSpPr>
            <p:nvPr/>
          </p:nvSpPr>
          <p:spPr bwMode="auto">
            <a:xfrm>
              <a:off x="4206" y="2296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7" name="Oval 66"/>
            <p:cNvSpPr>
              <a:spLocks noChangeArrowheads="1"/>
            </p:cNvSpPr>
            <p:nvPr/>
          </p:nvSpPr>
          <p:spPr bwMode="auto">
            <a:xfrm>
              <a:off x="4911" y="20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8" name="Oval 67"/>
            <p:cNvSpPr>
              <a:spLocks noChangeArrowheads="1"/>
            </p:cNvSpPr>
            <p:nvPr/>
          </p:nvSpPr>
          <p:spPr bwMode="auto">
            <a:xfrm>
              <a:off x="4911" y="20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9" name="Oval 68"/>
            <p:cNvSpPr>
              <a:spLocks noChangeArrowheads="1"/>
            </p:cNvSpPr>
            <p:nvPr/>
          </p:nvSpPr>
          <p:spPr bwMode="auto">
            <a:xfrm>
              <a:off x="5049" y="20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0" name="Oval 69"/>
            <p:cNvSpPr>
              <a:spLocks noChangeArrowheads="1"/>
            </p:cNvSpPr>
            <p:nvPr/>
          </p:nvSpPr>
          <p:spPr bwMode="auto">
            <a:xfrm>
              <a:off x="5049" y="20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1" name="Oval 70"/>
            <p:cNvSpPr>
              <a:spLocks noChangeArrowheads="1"/>
            </p:cNvSpPr>
            <p:nvPr/>
          </p:nvSpPr>
          <p:spPr bwMode="auto">
            <a:xfrm>
              <a:off x="4768" y="194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2" name="Oval 71"/>
            <p:cNvSpPr>
              <a:spLocks noChangeArrowheads="1"/>
            </p:cNvSpPr>
            <p:nvPr/>
          </p:nvSpPr>
          <p:spPr bwMode="auto">
            <a:xfrm>
              <a:off x="4768" y="194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3" name="Oval 72"/>
            <p:cNvSpPr>
              <a:spLocks noChangeArrowheads="1"/>
            </p:cNvSpPr>
            <p:nvPr/>
          </p:nvSpPr>
          <p:spPr bwMode="auto">
            <a:xfrm>
              <a:off x="4959" y="194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4" name="Oval 73"/>
            <p:cNvSpPr>
              <a:spLocks noChangeArrowheads="1"/>
            </p:cNvSpPr>
            <p:nvPr/>
          </p:nvSpPr>
          <p:spPr bwMode="auto">
            <a:xfrm>
              <a:off x="4959" y="194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5" name="Oval 74"/>
            <p:cNvSpPr>
              <a:spLocks noChangeArrowheads="1"/>
            </p:cNvSpPr>
            <p:nvPr/>
          </p:nvSpPr>
          <p:spPr bwMode="auto">
            <a:xfrm>
              <a:off x="4493" y="2140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6" name="Oval 75"/>
            <p:cNvSpPr>
              <a:spLocks noChangeArrowheads="1"/>
            </p:cNvSpPr>
            <p:nvPr/>
          </p:nvSpPr>
          <p:spPr bwMode="auto">
            <a:xfrm>
              <a:off x="4493" y="2140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7" name="Oval 76"/>
            <p:cNvSpPr>
              <a:spLocks noChangeArrowheads="1"/>
            </p:cNvSpPr>
            <p:nvPr/>
          </p:nvSpPr>
          <p:spPr bwMode="auto">
            <a:xfrm>
              <a:off x="4642" y="209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8" name="Oval 77"/>
            <p:cNvSpPr>
              <a:spLocks noChangeArrowheads="1"/>
            </p:cNvSpPr>
            <p:nvPr/>
          </p:nvSpPr>
          <p:spPr bwMode="auto">
            <a:xfrm>
              <a:off x="4642" y="209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9" name="Oval 78"/>
            <p:cNvSpPr>
              <a:spLocks noChangeArrowheads="1"/>
            </p:cNvSpPr>
            <p:nvPr/>
          </p:nvSpPr>
          <p:spPr bwMode="auto">
            <a:xfrm>
              <a:off x="4612" y="21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0" name="Oval 79"/>
            <p:cNvSpPr>
              <a:spLocks noChangeArrowheads="1"/>
            </p:cNvSpPr>
            <p:nvPr/>
          </p:nvSpPr>
          <p:spPr bwMode="auto">
            <a:xfrm>
              <a:off x="4612" y="21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1" name="Oval 80"/>
            <p:cNvSpPr>
              <a:spLocks noChangeArrowheads="1"/>
            </p:cNvSpPr>
            <p:nvPr/>
          </p:nvSpPr>
          <p:spPr bwMode="auto">
            <a:xfrm>
              <a:off x="4606" y="178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2" name="Oval 81"/>
            <p:cNvSpPr>
              <a:spLocks noChangeArrowheads="1"/>
            </p:cNvSpPr>
            <p:nvPr/>
          </p:nvSpPr>
          <p:spPr bwMode="auto">
            <a:xfrm>
              <a:off x="4606" y="178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3" name="Oval 82"/>
            <p:cNvSpPr>
              <a:spLocks noChangeArrowheads="1"/>
            </p:cNvSpPr>
            <p:nvPr/>
          </p:nvSpPr>
          <p:spPr bwMode="auto">
            <a:xfrm>
              <a:off x="4499" y="2008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4" name="Oval 83"/>
            <p:cNvSpPr>
              <a:spLocks noChangeArrowheads="1"/>
            </p:cNvSpPr>
            <p:nvPr/>
          </p:nvSpPr>
          <p:spPr bwMode="auto">
            <a:xfrm>
              <a:off x="4499" y="2008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5" name="Oval 84"/>
            <p:cNvSpPr>
              <a:spLocks noChangeArrowheads="1"/>
            </p:cNvSpPr>
            <p:nvPr/>
          </p:nvSpPr>
          <p:spPr bwMode="auto">
            <a:xfrm>
              <a:off x="4331" y="196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6" name="Oval 85"/>
            <p:cNvSpPr>
              <a:spLocks noChangeArrowheads="1"/>
            </p:cNvSpPr>
            <p:nvPr/>
          </p:nvSpPr>
          <p:spPr bwMode="auto">
            <a:xfrm>
              <a:off x="4331" y="196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7" name="Oval 86"/>
            <p:cNvSpPr>
              <a:spLocks noChangeArrowheads="1"/>
            </p:cNvSpPr>
            <p:nvPr/>
          </p:nvSpPr>
          <p:spPr bwMode="auto">
            <a:xfrm>
              <a:off x="4038" y="211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8" name="Oval 87"/>
            <p:cNvSpPr>
              <a:spLocks noChangeArrowheads="1"/>
            </p:cNvSpPr>
            <p:nvPr/>
          </p:nvSpPr>
          <p:spPr bwMode="auto">
            <a:xfrm>
              <a:off x="4038" y="211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9" name="Oval 88"/>
            <p:cNvSpPr>
              <a:spLocks noChangeArrowheads="1"/>
            </p:cNvSpPr>
            <p:nvPr/>
          </p:nvSpPr>
          <p:spPr bwMode="auto">
            <a:xfrm>
              <a:off x="4128" y="226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0" name="Oval 89"/>
            <p:cNvSpPr>
              <a:spLocks noChangeArrowheads="1"/>
            </p:cNvSpPr>
            <p:nvPr/>
          </p:nvSpPr>
          <p:spPr bwMode="auto">
            <a:xfrm>
              <a:off x="4128" y="226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1" name="Oval 90"/>
            <p:cNvSpPr>
              <a:spLocks noChangeArrowheads="1"/>
            </p:cNvSpPr>
            <p:nvPr/>
          </p:nvSpPr>
          <p:spPr bwMode="auto">
            <a:xfrm>
              <a:off x="4200" y="2188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2" name="Oval 91"/>
            <p:cNvSpPr>
              <a:spLocks noChangeArrowheads="1"/>
            </p:cNvSpPr>
            <p:nvPr/>
          </p:nvSpPr>
          <p:spPr bwMode="auto">
            <a:xfrm>
              <a:off x="4200" y="2188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3" name="Oval 92"/>
            <p:cNvSpPr>
              <a:spLocks noChangeArrowheads="1"/>
            </p:cNvSpPr>
            <p:nvPr/>
          </p:nvSpPr>
          <p:spPr bwMode="auto">
            <a:xfrm>
              <a:off x="4774" y="169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4" name="Oval 93"/>
            <p:cNvSpPr>
              <a:spLocks noChangeArrowheads="1"/>
            </p:cNvSpPr>
            <p:nvPr/>
          </p:nvSpPr>
          <p:spPr bwMode="auto">
            <a:xfrm>
              <a:off x="4774" y="169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5" name="Oval 94"/>
            <p:cNvSpPr>
              <a:spLocks noChangeArrowheads="1"/>
            </p:cNvSpPr>
            <p:nvPr/>
          </p:nvSpPr>
          <p:spPr bwMode="auto">
            <a:xfrm>
              <a:off x="4612" y="152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6" name="Oval 95"/>
            <p:cNvSpPr>
              <a:spLocks noChangeArrowheads="1"/>
            </p:cNvSpPr>
            <p:nvPr/>
          </p:nvSpPr>
          <p:spPr bwMode="auto">
            <a:xfrm>
              <a:off x="4612" y="152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7" name="Oval 96"/>
            <p:cNvSpPr>
              <a:spLocks noChangeArrowheads="1"/>
            </p:cNvSpPr>
            <p:nvPr/>
          </p:nvSpPr>
          <p:spPr bwMode="auto">
            <a:xfrm>
              <a:off x="4606" y="158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8" name="Oval 97"/>
            <p:cNvSpPr>
              <a:spLocks noChangeArrowheads="1"/>
            </p:cNvSpPr>
            <p:nvPr/>
          </p:nvSpPr>
          <p:spPr bwMode="auto">
            <a:xfrm>
              <a:off x="4606" y="158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9" name="Oval 98"/>
            <p:cNvSpPr>
              <a:spLocks noChangeArrowheads="1"/>
            </p:cNvSpPr>
            <p:nvPr/>
          </p:nvSpPr>
          <p:spPr bwMode="auto">
            <a:xfrm>
              <a:off x="3984" y="208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0" name="Oval 99"/>
            <p:cNvSpPr>
              <a:spLocks noChangeArrowheads="1"/>
            </p:cNvSpPr>
            <p:nvPr/>
          </p:nvSpPr>
          <p:spPr bwMode="auto">
            <a:xfrm>
              <a:off x="3984" y="208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1" name="Oval 100"/>
            <p:cNvSpPr>
              <a:spLocks noChangeArrowheads="1"/>
            </p:cNvSpPr>
            <p:nvPr/>
          </p:nvSpPr>
          <p:spPr bwMode="auto">
            <a:xfrm>
              <a:off x="3919" y="1978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2" name="Oval 101"/>
            <p:cNvSpPr>
              <a:spLocks noChangeArrowheads="1"/>
            </p:cNvSpPr>
            <p:nvPr/>
          </p:nvSpPr>
          <p:spPr bwMode="auto">
            <a:xfrm>
              <a:off x="3919" y="1978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3" name="Oval 102"/>
            <p:cNvSpPr>
              <a:spLocks noChangeArrowheads="1"/>
            </p:cNvSpPr>
            <p:nvPr/>
          </p:nvSpPr>
          <p:spPr bwMode="auto">
            <a:xfrm>
              <a:off x="4337" y="17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4" name="Oval 103"/>
            <p:cNvSpPr>
              <a:spLocks noChangeArrowheads="1"/>
            </p:cNvSpPr>
            <p:nvPr/>
          </p:nvSpPr>
          <p:spPr bwMode="auto">
            <a:xfrm>
              <a:off x="4337" y="17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5" name="Oval 104"/>
            <p:cNvSpPr>
              <a:spLocks noChangeArrowheads="1"/>
            </p:cNvSpPr>
            <p:nvPr/>
          </p:nvSpPr>
          <p:spPr bwMode="auto">
            <a:xfrm>
              <a:off x="4265" y="165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6" name="Oval 105"/>
            <p:cNvSpPr>
              <a:spLocks noChangeArrowheads="1"/>
            </p:cNvSpPr>
            <p:nvPr/>
          </p:nvSpPr>
          <p:spPr bwMode="auto">
            <a:xfrm>
              <a:off x="4265" y="165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7" name="Oval 106"/>
            <p:cNvSpPr>
              <a:spLocks noChangeArrowheads="1"/>
            </p:cNvSpPr>
            <p:nvPr/>
          </p:nvSpPr>
          <p:spPr bwMode="auto">
            <a:xfrm>
              <a:off x="4170" y="168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8" name="Oval 107"/>
            <p:cNvSpPr>
              <a:spLocks noChangeArrowheads="1"/>
            </p:cNvSpPr>
            <p:nvPr/>
          </p:nvSpPr>
          <p:spPr bwMode="auto">
            <a:xfrm>
              <a:off x="4170" y="168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9" name="Oval 108"/>
            <p:cNvSpPr>
              <a:spLocks noChangeArrowheads="1"/>
            </p:cNvSpPr>
            <p:nvPr/>
          </p:nvSpPr>
          <p:spPr bwMode="auto">
            <a:xfrm>
              <a:off x="3751" y="185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0" name="Oval 109"/>
            <p:cNvSpPr>
              <a:spLocks noChangeArrowheads="1"/>
            </p:cNvSpPr>
            <p:nvPr/>
          </p:nvSpPr>
          <p:spPr bwMode="auto">
            <a:xfrm>
              <a:off x="3751" y="185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1" name="Oval 110"/>
            <p:cNvSpPr>
              <a:spLocks noChangeArrowheads="1"/>
            </p:cNvSpPr>
            <p:nvPr/>
          </p:nvSpPr>
          <p:spPr bwMode="auto">
            <a:xfrm>
              <a:off x="3823" y="181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2" name="Oval 111"/>
            <p:cNvSpPr>
              <a:spLocks noChangeArrowheads="1"/>
            </p:cNvSpPr>
            <p:nvPr/>
          </p:nvSpPr>
          <p:spPr bwMode="auto">
            <a:xfrm>
              <a:off x="3823" y="181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3" name="Oval 112"/>
            <p:cNvSpPr>
              <a:spLocks noChangeArrowheads="1"/>
            </p:cNvSpPr>
            <p:nvPr/>
          </p:nvSpPr>
          <p:spPr bwMode="auto">
            <a:xfrm>
              <a:off x="4397" y="12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4" name="Oval 113"/>
            <p:cNvSpPr>
              <a:spLocks noChangeArrowheads="1"/>
            </p:cNvSpPr>
            <p:nvPr/>
          </p:nvSpPr>
          <p:spPr bwMode="auto">
            <a:xfrm>
              <a:off x="4397" y="12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5" name="Oval 114"/>
            <p:cNvSpPr>
              <a:spLocks noChangeArrowheads="1"/>
            </p:cNvSpPr>
            <p:nvPr/>
          </p:nvSpPr>
          <p:spPr bwMode="auto">
            <a:xfrm>
              <a:off x="4122" y="150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6" name="Oval 115"/>
            <p:cNvSpPr>
              <a:spLocks noChangeArrowheads="1"/>
            </p:cNvSpPr>
            <p:nvPr/>
          </p:nvSpPr>
          <p:spPr bwMode="auto">
            <a:xfrm>
              <a:off x="4122" y="150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7" name="Oval 116"/>
            <p:cNvSpPr>
              <a:spLocks noChangeArrowheads="1"/>
            </p:cNvSpPr>
            <p:nvPr/>
          </p:nvSpPr>
          <p:spPr bwMode="auto">
            <a:xfrm>
              <a:off x="3637" y="168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8" name="Oval 117"/>
            <p:cNvSpPr>
              <a:spLocks noChangeArrowheads="1"/>
            </p:cNvSpPr>
            <p:nvPr/>
          </p:nvSpPr>
          <p:spPr bwMode="auto">
            <a:xfrm>
              <a:off x="3637" y="168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9" name="Oval 118"/>
            <p:cNvSpPr>
              <a:spLocks noChangeArrowheads="1"/>
            </p:cNvSpPr>
            <p:nvPr/>
          </p:nvSpPr>
          <p:spPr bwMode="auto">
            <a:xfrm>
              <a:off x="4325" y="1211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0" name="Oval 119"/>
            <p:cNvSpPr>
              <a:spLocks noChangeArrowheads="1"/>
            </p:cNvSpPr>
            <p:nvPr/>
          </p:nvSpPr>
          <p:spPr bwMode="auto">
            <a:xfrm>
              <a:off x="4325" y="1211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1" name="Oval 120"/>
            <p:cNvSpPr>
              <a:spLocks noChangeArrowheads="1"/>
            </p:cNvSpPr>
            <p:nvPr/>
          </p:nvSpPr>
          <p:spPr bwMode="auto">
            <a:xfrm>
              <a:off x="4002" y="142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2" name="Oval 121"/>
            <p:cNvSpPr>
              <a:spLocks noChangeArrowheads="1"/>
            </p:cNvSpPr>
            <p:nvPr/>
          </p:nvSpPr>
          <p:spPr bwMode="auto">
            <a:xfrm>
              <a:off x="4002" y="142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3" name="Oval 122"/>
            <p:cNvSpPr>
              <a:spLocks noChangeArrowheads="1"/>
            </p:cNvSpPr>
            <p:nvPr/>
          </p:nvSpPr>
          <p:spPr bwMode="auto">
            <a:xfrm>
              <a:off x="4439" y="123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4" name="Oval 123"/>
            <p:cNvSpPr>
              <a:spLocks noChangeArrowheads="1"/>
            </p:cNvSpPr>
            <p:nvPr/>
          </p:nvSpPr>
          <p:spPr bwMode="auto">
            <a:xfrm>
              <a:off x="4439" y="123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5" name="Oval 124"/>
            <p:cNvSpPr>
              <a:spLocks noChangeArrowheads="1"/>
            </p:cNvSpPr>
            <p:nvPr/>
          </p:nvSpPr>
          <p:spPr bwMode="auto">
            <a:xfrm>
              <a:off x="4158" y="1175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6" name="Oval 125"/>
            <p:cNvSpPr>
              <a:spLocks noChangeArrowheads="1"/>
            </p:cNvSpPr>
            <p:nvPr/>
          </p:nvSpPr>
          <p:spPr bwMode="auto">
            <a:xfrm>
              <a:off x="4158" y="1175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7" name="Oval 126"/>
            <p:cNvSpPr>
              <a:spLocks noChangeArrowheads="1"/>
            </p:cNvSpPr>
            <p:nvPr/>
          </p:nvSpPr>
          <p:spPr bwMode="auto">
            <a:xfrm>
              <a:off x="4271" y="125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8" name="Oval 127"/>
            <p:cNvSpPr>
              <a:spLocks noChangeArrowheads="1"/>
            </p:cNvSpPr>
            <p:nvPr/>
          </p:nvSpPr>
          <p:spPr bwMode="auto">
            <a:xfrm>
              <a:off x="4271" y="125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9" name="Oval 128"/>
            <p:cNvSpPr>
              <a:spLocks noChangeArrowheads="1"/>
            </p:cNvSpPr>
            <p:nvPr/>
          </p:nvSpPr>
          <p:spPr bwMode="auto">
            <a:xfrm>
              <a:off x="3721" y="151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0" name="Oval 129"/>
            <p:cNvSpPr>
              <a:spLocks noChangeArrowheads="1"/>
            </p:cNvSpPr>
            <p:nvPr/>
          </p:nvSpPr>
          <p:spPr bwMode="auto">
            <a:xfrm>
              <a:off x="3721" y="151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1" name="Oval 130"/>
            <p:cNvSpPr>
              <a:spLocks noChangeArrowheads="1"/>
            </p:cNvSpPr>
            <p:nvPr/>
          </p:nvSpPr>
          <p:spPr bwMode="auto">
            <a:xfrm>
              <a:off x="3470" y="142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2" name="Oval 131"/>
            <p:cNvSpPr>
              <a:spLocks noChangeArrowheads="1"/>
            </p:cNvSpPr>
            <p:nvPr/>
          </p:nvSpPr>
          <p:spPr bwMode="auto">
            <a:xfrm>
              <a:off x="3470" y="142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3" name="Oval 132"/>
            <p:cNvSpPr>
              <a:spLocks noChangeArrowheads="1"/>
            </p:cNvSpPr>
            <p:nvPr/>
          </p:nvSpPr>
          <p:spPr bwMode="auto">
            <a:xfrm>
              <a:off x="4301" y="115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4" name="Oval 133"/>
            <p:cNvSpPr>
              <a:spLocks noChangeArrowheads="1"/>
            </p:cNvSpPr>
            <p:nvPr/>
          </p:nvSpPr>
          <p:spPr bwMode="auto">
            <a:xfrm>
              <a:off x="4301" y="115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5" name="Oval 134"/>
            <p:cNvSpPr>
              <a:spLocks noChangeArrowheads="1"/>
            </p:cNvSpPr>
            <p:nvPr/>
          </p:nvSpPr>
          <p:spPr bwMode="auto">
            <a:xfrm>
              <a:off x="3841" y="12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6" name="Oval 135"/>
            <p:cNvSpPr>
              <a:spLocks noChangeArrowheads="1"/>
            </p:cNvSpPr>
            <p:nvPr/>
          </p:nvSpPr>
          <p:spPr bwMode="auto">
            <a:xfrm>
              <a:off x="3841" y="12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7" name="Oval 136"/>
            <p:cNvSpPr>
              <a:spLocks noChangeArrowheads="1"/>
            </p:cNvSpPr>
            <p:nvPr/>
          </p:nvSpPr>
          <p:spPr bwMode="auto">
            <a:xfrm>
              <a:off x="3548" y="137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8" name="Oval 137"/>
            <p:cNvSpPr>
              <a:spLocks noChangeArrowheads="1"/>
            </p:cNvSpPr>
            <p:nvPr/>
          </p:nvSpPr>
          <p:spPr bwMode="auto">
            <a:xfrm>
              <a:off x="3548" y="137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9" name="Oval 138"/>
            <p:cNvSpPr>
              <a:spLocks noChangeArrowheads="1"/>
            </p:cNvSpPr>
            <p:nvPr/>
          </p:nvSpPr>
          <p:spPr bwMode="auto">
            <a:xfrm>
              <a:off x="3859" y="129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0" name="Oval 139"/>
            <p:cNvSpPr>
              <a:spLocks noChangeArrowheads="1"/>
            </p:cNvSpPr>
            <p:nvPr/>
          </p:nvSpPr>
          <p:spPr bwMode="auto">
            <a:xfrm>
              <a:off x="3859" y="129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1" name="Oval 140"/>
            <p:cNvSpPr>
              <a:spLocks noChangeArrowheads="1"/>
            </p:cNvSpPr>
            <p:nvPr/>
          </p:nvSpPr>
          <p:spPr bwMode="auto">
            <a:xfrm>
              <a:off x="3596" y="1300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2" name="Oval 141"/>
            <p:cNvSpPr>
              <a:spLocks noChangeArrowheads="1"/>
            </p:cNvSpPr>
            <p:nvPr/>
          </p:nvSpPr>
          <p:spPr bwMode="auto">
            <a:xfrm>
              <a:off x="3596" y="1300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3" name="Oval 142"/>
            <p:cNvSpPr>
              <a:spLocks noChangeArrowheads="1"/>
            </p:cNvSpPr>
            <p:nvPr/>
          </p:nvSpPr>
          <p:spPr bwMode="auto">
            <a:xfrm>
              <a:off x="4104" y="1187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4" name="Oval 143"/>
            <p:cNvSpPr>
              <a:spLocks noChangeArrowheads="1"/>
            </p:cNvSpPr>
            <p:nvPr/>
          </p:nvSpPr>
          <p:spPr bwMode="auto">
            <a:xfrm>
              <a:off x="4104" y="1187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5" name="Oval 144"/>
            <p:cNvSpPr>
              <a:spLocks noChangeArrowheads="1"/>
            </p:cNvSpPr>
            <p:nvPr/>
          </p:nvSpPr>
          <p:spPr bwMode="auto">
            <a:xfrm>
              <a:off x="4200" y="1169"/>
              <a:ext cx="53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6" name="Oval 145"/>
            <p:cNvSpPr>
              <a:spLocks noChangeArrowheads="1"/>
            </p:cNvSpPr>
            <p:nvPr/>
          </p:nvSpPr>
          <p:spPr bwMode="auto">
            <a:xfrm>
              <a:off x="4200" y="1169"/>
              <a:ext cx="53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7" name="Oval 146"/>
            <p:cNvSpPr>
              <a:spLocks noChangeArrowheads="1"/>
            </p:cNvSpPr>
            <p:nvPr/>
          </p:nvSpPr>
          <p:spPr bwMode="auto">
            <a:xfrm>
              <a:off x="3835" y="130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8" name="Oval 147"/>
            <p:cNvSpPr>
              <a:spLocks noChangeArrowheads="1"/>
            </p:cNvSpPr>
            <p:nvPr/>
          </p:nvSpPr>
          <p:spPr bwMode="auto">
            <a:xfrm>
              <a:off x="3835" y="130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9" name="Oval 148"/>
            <p:cNvSpPr>
              <a:spLocks noChangeArrowheads="1"/>
            </p:cNvSpPr>
            <p:nvPr/>
          </p:nvSpPr>
          <p:spPr bwMode="auto">
            <a:xfrm>
              <a:off x="3960" y="113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0" name="Oval 149"/>
            <p:cNvSpPr>
              <a:spLocks noChangeArrowheads="1"/>
            </p:cNvSpPr>
            <p:nvPr/>
          </p:nvSpPr>
          <p:spPr bwMode="auto">
            <a:xfrm>
              <a:off x="3960" y="1139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1" name="Oval 150"/>
            <p:cNvSpPr>
              <a:spLocks noChangeArrowheads="1"/>
            </p:cNvSpPr>
            <p:nvPr/>
          </p:nvSpPr>
          <p:spPr bwMode="auto">
            <a:xfrm>
              <a:off x="3739" y="129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2" name="Oval 151"/>
            <p:cNvSpPr>
              <a:spLocks noChangeArrowheads="1"/>
            </p:cNvSpPr>
            <p:nvPr/>
          </p:nvSpPr>
          <p:spPr bwMode="auto">
            <a:xfrm>
              <a:off x="3739" y="129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3" name="Oval 152"/>
            <p:cNvSpPr>
              <a:spLocks noChangeArrowheads="1"/>
            </p:cNvSpPr>
            <p:nvPr/>
          </p:nvSpPr>
          <p:spPr bwMode="auto">
            <a:xfrm>
              <a:off x="4056" y="97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4" name="Oval 153"/>
            <p:cNvSpPr>
              <a:spLocks noChangeArrowheads="1"/>
            </p:cNvSpPr>
            <p:nvPr/>
          </p:nvSpPr>
          <p:spPr bwMode="auto">
            <a:xfrm>
              <a:off x="4056" y="97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5" name="Rectangle 154"/>
            <p:cNvSpPr>
              <a:spLocks noChangeArrowheads="1"/>
            </p:cNvSpPr>
            <p:nvPr/>
          </p:nvSpPr>
          <p:spPr bwMode="auto">
            <a:xfrm>
              <a:off x="3039" y="1710"/>
              <a:ext cx="173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endParaRPr lang="en-US" altLang="en-US" sz="1800" b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706" name="Oval 155"/>
            <p:cNvSpPr>
              <a:spLocks noChangeArrowheads="1"/>
            </p:cNvSpPr>
            <p:nvPr/>
          </p:nvSpPr>
          <p:spPr bwMode="auto">
            <a:xfrm>
              <a:off x="3739" y="106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7" name="Oval 156"/>
            <p:cNvSpPr>
              <a:spLocks noChangeArrowheads="1"/>
            </p:cNvSpPr>
            <p:nvPr/>
          </p:nvSpPr>
          <p:spPr bwMode="auto">
            <a:xfrm>
              <a:off x="3739" y="106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8" name="Oval 157"/>
            <p:cNvSpPr>
              <a:spLocks noChangeArrowheads="1"/>
            </p:cNvSpPr>
            <p:nvPr/>
          </p:nvSpPr>
          <p:spPr bwMode="auto">
            <a:xfrm>
              <a:off x="3667" y="106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9" name="Oval 158"/>
            <p:cNvSpPr>
              <a:spLocks noChangeArrowheads="1"/>
            </p:cNvSpPr>
            <p:nvPr/>
          </p:nvSpPr>
          <p:spPr bwMode="auto">
            <a:xfrm>
              <a:off x="3667" y="106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88067" name="Group 635"/>
          <p:cNvGrpSpPr>
            <a:grpSpLocks/>
          </p:cNvGrpSpPr>
          <p:nvPr/>
        </p:nvGrpSpPr>
        <p:grpSpPr bwMode="auto">
          <a:xfrm>
            <a:off x="4826000" y="1228725"/>
            <a:ext cx="3602038" cy="3741738"/>
            <a:chOff x="3040" y="774"/>
            <a:chExt cx="2269" cy="2357"/>
          </a:xfrm>
        </p:grpSpPr>
        <p:sp>
          <p:nvSpPr>
            <p:cNvPr id="88080" name="Oval 159"/>
            <p:cNvSpPr>
              <a:spLocks noChangeArrowheads="1"/>
            </p:cNvSpPr>
            <p:nvPr/>
          </p:nvSpPr>
          <p:spPr bwMode="auto">
            <a:xfrm>
              <a:off x="4266" y="165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88081" name="Group 160"/>
            <p:cNvGrpSpPr>
              <a:grpSpLocks/>
            </p:cNvGrpSpPr>
            <p:nvPr/>
          </p:nvGrpSpPr>
          <p:grpSpPr bwMode="auto">
            <a:xfrm>
              <a:off x="3260" y="774"/>
              <a:ext cx="2049" cy="2357"/>
              <a:chOff x="3260" y="774"/>
              <a:chExt cx="2049" cy="2357"/>
            </a:xfrm>
          </p:grpSpPr>
          <p:sp>
            <p:nvSpPr>
              <p:cNvPr id="88356" name="Freeform 161"/>
              <p:cNvSpPr>
                <a:spLocks noChangeArrowheads="1"/>
              </p:cNvSpPr>
              <p:nvPr/>
            </p:nvSpPr>
            <p:spPr bwMode="auto">
              <a:xfrm>
                <a:off x="4410" y="774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57" name="Freeform 162"/>
              <p:cNvSpPr>
                <a:spLocks noChangeArrowheads="1"/>
              </p:cNvSpPr>
              <p:nvPr/>
            </p:nvSpPr>
            <p:spPr bwMode="auto">
              <a:xfrm>
                <a:off x="4410" y="774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58" name="Freeform 163"/>
              <p:cNvSpPr>
                <a:spLocks noChangeArrowheads="1"/>
              </p:cNvSpPr>
              <p:nvPr/>
            </p:nvSpPr>
            <p:spPr bwMode="auto">
              <a:xfrm>
                <a:off x="3375" y="1907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59" name="Freeform 164"/>
              <p:cNvSpPr>
                <a:spLocks noChangeArrowheads="1"/>
              </p:cNvSpPr>
              <p:nvPr/>
            </p:nvSpPr>
            <p:spPr bwMode="auto">
              <a:xfrm>
                <a:off x="3375" y="1907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0" name="Freeform 165"/>
              <p:cNvSpPr>
                <a:spLocks noChangeArrowheads="1"/>
              </p:cNvSpPr>
              <p:nvPr/>
            </p:nvSpPr>
            <p:spPr bwMode="auto">
              <a:xfrm>
                <a:off x="3375" y="774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1" name="Freeform 166"/>
              <p:cNvSpPr>
                <a:spLocks noChangeArrowheads="1"/>
              </p:cNvSpPr>
              <p:nvPr/>
            </p:nvSpPr>
            <p:spPr bwMode="auto">
              <a:xfrm>
                <a:off x="3375" y="774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2" name="Freeform 167"/>
              <p:cNvSpPr>
                <a:spLocks noChangeArrowheads="1"/>
              </p:cNvSpPr>
              <p:nvPr/>
            </p:nvSpPr>
            <p:spPr bwMode="auto">
              <a:xfrm>
                <a:off x="3393" y="1164"/>
                <a:ext cx="790" cy="1648"/>
              </a:xfrm>
              <a:custGeom>
                <a:avLst/>
                <a:gdLst>
                  <a:gd name="T0" fmla="*/ 2147483647 w 132"/>
                  <a:gd name="T1" fmla="*/ 2147483647 h 275"/>
                  <a:gd name="T2" fmla="*/ 0 w 132"/>
                  <a:gd name="T3" fmla="*/ 2147483647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3" name="Freeform 168"/>
              <p:cNvSpPr>
                <a:spLocks noChangeArrowheads="1"/>
              </p:cNvSpPr>
              <p:nvPr/>
            </p:nvSpPr>
            <p:spPr bwMode="auto">
              <a:xfrm>
                <a:off x="3632" y="1068"/>
                <a:ext cx="796" cy="1654"/>
              </a:xfrm>
              <a:custGeom>
                <a:avLst/>
                <a:gdLst>
                  <a:gd name="T0" fmla="*/ 2147483647 w 133"/>
                  <a:gd name="T1" fmla="*/ 2147483647 h 276"/>
                  <a:gd name="T2" fmla="*/ 0 w 133"/>
                  <a:gd name="T3" fmla="*/ 2147483647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4" name="Freeform 169"/>
              <p:cNvSpPr>
                <a:spLocks noChangeArrowheads="1"/>
              </p:cNvSpPr>
              <p:nvPr/>
            </p:nvSpPr>
            <p:spPr bwMode="auto">
              <a:xfrm>
                <a:off x="3878" y="972"/>
                <a:ext cx="795" cy="1654"/>
              </a:xfrm>
              <a:custGeom>
                <a:avLst/>
                <a:gdLst>
                  <a:gd name="T0" fmla="*/ 2147483647 w 133"/>
                  <a:gd name="T1" fmla="*/ 2147483647 h 276"/>
                  <a:gd name="T2" fmla="*/ 0 w 133"/>
                  <a:gd name="T3" fmla="*/ 2147483647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5" name="Freeform 170"/>
              <p:cNvSpPr>
                <a:spLocks noChangeArrowheads="1"/>
              </p:cNvSpPr>
              <p:nvPr/>
            </p:nvSpPr>
            <p:spPr bwMode="auto">
              <a:xfrm>
                <a:off x="4123" y="882"/>
                <a:ext cx="795" cy="1648"/>
              </a:xfrm>
              <a:custGeom>
                <a:avLst/>
                <a:gdLst>
                  <a:gd name="T0" fmla="*/ 2147483647 w 133"/>
                  <a:gd name="T1" fmla="*/ 2147483647 h 275"/>
                  <a:gd name="T2" fmla="*/ 0 w 133"/>
                  <a:gd name="T3" fmla="*/ 2147483647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6" name="Freeform 171"/>
              <p:cNvSpPr>
                <a:spLocks noChangeArrowheads="1"/>
              </p:cNvSpPr>
              <p:nvPr/>
            </p:nvSpPr>
            <p:spPr bwMode="auto">
              <a:xfrm>
                <a:off x="4368" y="786"/>
                <a:ext cx="789" cy="1655"/>
              </a:xfrm>
              <a:custGeom>
                <a:avLst/>
                <a:gdLst>
                  <a:gd name="T0" fmla="*/ 2147483647 w 132"/>
                  <a:gd name="T1" fmla="*/ 2147483647 h 276"/>
                  <a:gd name="T2" fmla="*/ 0 w 132"/>
                  <a:gd name="T3" fmla="*/ 2147483647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7" name="Freeform 172"/>
              <p:cNvSpPr>
                <a:spLocks noChangeArrowheads="1"/>
              </p:cNvSpPr>
              <p:nvPr/>
            </p:nvSpPr>
            <p:spPr bwMode="auto">
              <a:xfrm>
                <a:off x="4141" y="1277"/>
                <a:ext cx="1040" cy="1529"/>
              </a:xfrm>
              <a:custGeom>
                <a:avLst/>
                <a:gdLst>
                  <a:gd name="T0" fmla="*/ 0 w 174"/>
                  <a:gd name="T1" fmla="*/ 2147483647 h 255"/>
                  <a:gd name="T2" fmla="*/ 2147483647 w 174"/>
                  <a:gd name="T3" fmla="*/ 2147483647 h 255"/>
                  <a:gd name="T4" fmla="*/ 2147483647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8" name="Freeform 173"/>
              <p:cNvSpPr>
                <a:spLocks noChangeArrowheads="1"/>
              </p:cNvSpPr>
              <p:nvPr/>
            </p:nvSpPr>
            <p:spPr bwMode="auto">
              <a:xfrm>
                <a:off x="3908" y="1122"/>
                <a:ext cx="1040" cy="1528"/>
              </a:xfrm>
              <a:custGeom>
                <a:avLst/>
                <a:gdLst>
                  <a:gd name="T0" fmla="*/ 0 w 174"/>
                  <a:gd name="T1" fmla="*/ 2147483647 h 255"/>
                  <a:gd name="T2" fmla="*/ 2147483647 w 174"/>
                  <a:gd name="T3" fmla="*/ 2147483647 h 255"/>
                  <a:gd name="T4" fmla="*/ 2147483647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9" name="Freeform 174"/>
              <p:cNvSpPr>
                <a:spLocks noChangeArrowheads="1"/>
              </p:cNvSpPr>
              <p:nvPr/>
            </p:nvSpPr>
            <p:spPr bwMode="auto">
              <a:xfrm>
                <a:off x="3674" y="972"/>
                <a:ext cx="1035" cy="1528"/>
              </a:xfrm>
              <a:custGeom>
                <a:avLst/>
                <a:gdLst>
                  <a:gd name="T0" fmla="*/ 0 w 173"/>
                  <a:gd name="T1" fmla="*/ 2147483647 h 255"/>
                  <a:gd name="T2" fmla="*/ 2147483647 w 173"/>
                  <a:gd name="T3" fmla="*/ 2147483647 h 255"/>
                  <a:gd name="T4" fmla="*/ 2147483647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0" name="Freeform 175"/>
              <p:cNvSpPr>
                <a:spLocks noChangeArrowheads="1"/>
              </p:cNvSpPr>
              <p:nvPr/>
            </p:nvSpPr>
            <p:spPr bwMode="auto">
              <a:xfrm>
                <a:off x="3441" y="816"/>
                <a:ext cx="1035" cy="1535"/>
              </a:xfrm>
              <a:custGeom>
                <a:avLst/>
                <a:gdLst>
                  <a:gd name="T0" fmla="*/ 0 w 173"/>
                  <a:gd name="T1" fmla="*/ 2147483647 h 256"/>
                  <a:gd name="T2" fmla="*/ 2147483647 w 173"/>
                  <a:gd name="T3" fmla="*/ 2147483647 h 256"/>
                  <a:gd name="T4" fmla="*/ 2147483647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1" name="Freeform 176"/>
              <p:cNvSpPr>
                <a:spLocks noChangeArrowheads="1"/>
              </p:cNvSpPr>
              <p:nvPr/>
            </p:nvSpPr>
            <p:spPr bwMode="auto">
              <a:xfrm>
                <a:off x="3375" y="1793"/>
                <a:ext cx="1824" cy="522"/>
              </a:xfrm>
              <a:custGeom>
                <a:avLst/>
                <a:gdLst>
                  <a:gd name="T0" fmla="*/ 0 w 305"/>
                  <a:gd name="T1" fmla="*/ 2147483647 h 87"/>
                  <a:gd name="T2" fmla="*/ 2147483647 w 305"/>
                  <a:gd name="T3" fmla="*/ 0 h 87"/>
                  <a:gd name="T4" fmla="*/ 2147483647 w 305"/>
                  <a:gd name="T5" fmla="*/ 2147483647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2" name="Freeform 177"/>
              <p:cNvSpPr>
                <a:spLocks noChangeArrowheads="1"/>
              </p:cNvSpPr>
              <p:nvPr/>
            </p:nvSpPr>
            <p:spPr bwMode="auto">
              <a:xfrm>
                <a:off x="3375" y="1529"/>
                <a:ext cx="1824" cy="516"/>
              </a:xfrm>
              <a:custGeom>
                <a:avLst/>
                <a:gdLst>
                  <a:gd name="T0" fmla="*/ 0 w 305"/>
                  <a:gd name="T1" fmla="*/ 2147483647 h 86"/>
                  <a:gd name="T2" fmla="*/ 2147483647 w 305"/>
                  <a:gd name="T3" fmla="*/ 0 h 86"/>
                  <a:gd name="T4" fmla="*/ 2147483647 w 305"/>
                  <a:gd name="T5" fmla="*/ 2147483647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3" name="Freeform 178"/>
              <p:cNvSpPr>
                <a:spLocks noChangeArrowheads="1"/>
              </p:cNvSpPr>
              <p:nvPr/>
            </p:nvSpPr>
            <p:spPr bwMode="auto">
              <a:xfrm>
                <a:off x="3375" y="1259"/>
                <a:ext cx="1824" cy="522"/>
              </a:xfrm>
              <a:custGeom>
                <a:avLst/>
                <a:gdLst>
                  <a:gd name="T0" fmla="*/ 0 w 305"/>
                  <a:gd name="T1" fmla="*/ 2147483647 h 87"/>
                  <a:gd name="T2" fmla="*/ 2147483647 w 305"/>
                  <a:gd name="T3" fmla="*/ 0 h 87"/>
                  <a:gd name="T4" fmla="*/ 2147483647 w 305"/>
                  <a:gd name="T5" fmla="*/ 2147483647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4" name="Freeform 179"/>
              <p:cNvSpPr>
                <a:spLocks noChangeArrowheads="1"/>
              </p:cNvSpPr>
              <p:nvPr/>
            </p:nvSpPr>
            <p:spPr bwMode="auto">
              <a:xfrm>
                <a:off x="3375" y="996"/>
                <a:ext cx="1824" cy="515"/>
              </a:xfrm>
              <a:custGeom>
                <a:avLst/>
                <a:gdLst>
                  <a:gd name="T0" fmla="*/ 0 w 305"/>
                  <a:gd name="T1" fmla="*/ 2147483647 h 86"/>
                  <a:gd name="T2" fmla="*/ 2147483647 w 305"/>
                  <a:gd name="T3" fmla="*/ 0 h 86"/>
                  <a:gd name="T4" fmla="*/ 2147483647 w 305"/>
                  <a:gd name="T5" fmla="*/ 2147483647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5" name="Line 180"/>
              <p:cNvSpPr>
                <a:spLocks noChangeShapeType="1"/>
              </p:cNvSpPr>
              <p:nvPr/>
            </p:nvSpPr>
            <p:spPr bwMode="auto">
              <a:xfrm flipV="1">
                <a:off x="4165" y="2422"/>
                <a:ext cx="1034" cy="4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76" name="Freeform 181"/>
              <p:cNvSpPr>
                <a:spLocks noChangeArrowheads="1"/>
              </p:cNvSpPr>
              <p:nvPr/>
            </p:nvSpPr>
            <p:spPr bwMode="auto">
              <a:xfrm>
                <a:off x="3375" y="1170"/>
                <a:ext cx="790" cy="1654"/>
              </a:xfrm>
              <a:custGeom>
                <a:avLst/>
                <a:gdLst>
                  <a:gd name="T0" fmla="*/ 2147483647 w 132"/>
                  <a:gd name="T1" fmla="*/ 2147483647 h 276"/>
                  <a:gd name="T2" fmla="*/ 0 w 132"/>
                  <a:gd name="T3" fmla="*/ 2147483647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7" name="Line 182"/>
              <p:cNvSpPr>
                <a:spLocks noChangeShapeType="1"/>
              </p:cNvSpPr>
              <p:nvPr/>
            </p:nvSpPr>
            <p:spPr bwMode="auto">
              <a:xfrm>
                <a:off x="4183" y="2812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78" name="Rectangle 183"/>
              <p:cNvSpPr>
                <a:spLocks noChangeArrowheads="1"/>
              </p:cNvSpPr>
              <p:nvPr/>
            </p:nvSpPr>
            <p:spPr bwMode="auto">
              <a:xfrm>
                <a:off x="4248" y="2842"/>
                <a:ext cx="45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8379" name="Line 184"/>
              <p:cNvSpPr>
                <a:spLocks noChangeShapeType="1"/>
              </p:cNvSpPr>
              <p:nvPr/>
            </p:nvSpPr>
            <p:spPr bwMode="auto">
              <a:xfrm>
                <a:off x="4428" y="2722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0" name="Rectangle 185"/>
              <p:cNvSpPr>
                <a:spLocks noChangeArrowheads="1"/>
              </p:cNvSpPr>
              <p:nvPr/>
            </p:nvSpPr>
            <p:spPr bwMode="auto">
              <a:xfrm>
                <a:off x="4486" y="2746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88381" name="Line 186"/>
              <p:cNvSpPr>
                <a:spLocks noChangeShapeType="1"/>
              </p:cNvSpPr>
              <p:nvPr/>
            </p:nvSpPr>
            <p:spPr bwMode="auto">
              <a:xfrm>
                <a:off x="4673" y="2626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2" name="Rectangle 187"/>
              <p:cNvSpPr>
                <a:spLocks noChangeArrowheads="1"/>
              </p:cNvSpPr>
              <p:nvPr/>
            </p:nvSpPr>
            <p:spPr bwMode="auto">
              <a:xfrm>
                <a:off x="4731" y="2656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20</a:t>
                </a:r>
              </a:p>
            </p:txBody>
          </p:sp>
          <p:sp>
            <p:nvSpPr>
              <p:cNvPr id="88383" name="Line 188"/>
              <p:cNvSpPr>
                <a:spLocks noChangeShapeType="1"/>
              </p:cNvSpPr>
              <p:nvPr/>
            </p:nvSpPr>
            <p:spPr bwMode="auto">
              <a:xfrm>
                <a:off x="4918" y="2530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4" name="Rectangle 189"/>
              <p:cNvSpPr>
                <a:spLocks noChangeArrowheads="1"/>
              </p:cNvSpPr>
              <p:nvPr/>
            </p:nvSpPr>
            <p:spPr bwMode="auto">
              <a:xfrm>
                <a:off x="4976" y="2560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30</a:t>
                </a:r>
              </a:p>
            </p:txBody>
          </p:sp>
          <p:sp>
            <p:nvSpPr>
              <p:cNvPr id="88385" name="Line 190"/>
              <p:cNvSpPr>
                <a:spLocks noChangeShapeType="1"/>
              </p:cNvSpPr>
              <p:nvPr/>
            </p:nvSpPr>
            <p:spPr bwMode="auto">
              <a:xfrm>
                <a:off x="5157" y="2441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6" name="Rectangle 191"/>
              <p:cNvSpPr>
                <a:spLocks noChangeArrowheads="1"/>
              </p:cNvSpPr>
              <p:nvPr/>
            </p:nvSpPr>
            <p:spPr bwMode="auto">
              <a:xfrm>
                <a:off x="5221" y="2465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8387" name="Line 192"/>
              <p:cNvSpPr>
                <a:spLocks noChangeShapeType="1"/>
              </p:cNvSpPr>
              <p:nvPr/>
            </p:nvSpPr>
            <p:spPr bwMode="auto">
              <a:xfrm flipH="1">
                <a:off x="4116" y="2806"/>
                <a:ext cx="2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8" name="Rectangle 193"/>
              <p:cNvSpPr>
                <a:spLocks noChangeArrowheads="1"/>
              </p:cNvSpPr>
              <p:nvPr/>
            </p:nvSpPr>
            <p:spPr bwMode="auto">
              <a:xfrm>
                <a:off x="4068" y="2824"/>
                <a:ext cx="45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8389" name="Line 194"/>
              <p:cNvSpPr>
                <a:spLocks noChangeShapeType="1"/>
              </p:cNvSpPr>
              <p:nvPr/>
            </p:nvSpPr>
            <p:spPr bwMode="auto">
              <a:xfrm flipH="1">
                <a:off x="3883" y="2650"/>
                <a:ext cx="2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0" name="Rectangle 195"/>
              <p:cNvSpPr>
                <a:spLocks noChangeArrowheads="1"/>
              </p:cNvSpPr>
              <p:nvPr/>
            </p:nvSpPr>
            <p:spPr bwMode="auto">
              <a:xfrm>
                <a:off x="3792" y="2674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88391" name="Line 196"/>
              <p:cNvSpPr>
                <a:spLocks noChangeShapeType="1"/>
              </p:cNvSpPr>
              <p:nvPr/>
            </p:nvSpPr>
            <p:spPr bwMode="auto">
              <a:xfrm flipH="1">
                <a:off x="3649" y="2500"/>
                <a:ext cx="2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2" name="Rectangle 197"/>
              <p:cNvSpPr>
                <a:spLocks noChangeArrowheads="1"/>
              </p:cNvSpPr>
              <p:nvPr/>
            </p:nvSpPr>
            <p:spPr bwMode="auto">
              <a:xfrm>
                <a:off x="3559" y="2518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20</a:t>
                </a:r>
              </a:p>
            </p:txBody>
          </p:sp>
          <p:sp>
            <p:nvSpPr>
              <p:cNvPr id="88393" name="Line 198"/>
              <p:cNvSpPr>
                <a:spLocks noChangeShapeType="1"/>
              </p:cNvSpPr>
              <p:nvPr/>
            </p:nvSpPr>
            <p:spPr bwMode="auto">
              <a:xfrm flipH="1">
                <a:off x="3416" y="2351"/>
                <a:ext cx="2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4" name="Rectangle 199"/>
              <p:cNvSpPr>
                <a:spLocks noChangeArrowheads="1"/>
              </p:cNvSpPr>
              <p:nvPr/>
            </p:nvSpPr>
            <p:spPr bwMode="auto">
              <a:xfrm>
                <a:off x="3326" y="2369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30</a:t>
                </a:r>
              </a:p>
            </p:txBody>
          </p:sp>
          <p:sp>
            <p:nvSpPr>
              <p:cNvPr id="88395" name="Line 200"/>
              <p:cNvSpPr>
                <a:spLocks noChangeShapeType="1"/>
              </p:cNvSpPr>
              <p:nvPr/>
            </p:nvSpPr>
            <p:spPr bwMode="auto">
              <a:xfrm flipH="1" flipV="1">
                <a:off x="3350" y="2176"/>
                <a:ext cx="26" cy="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6" name="Rectangle 201"/>
              <p:cNvSpPr>
                <a:spLocks noChangeArrowheads="1"/>
              </p:cNvSpPr>
              <p:nvPr/>
            </p:nvSpPr>
            <p:spPr bwMode="auto">
              <a:xfrm>
                <a:off x="3260" y="2117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20</a:t>
                </a:r>
              </a:p>
            </p:txBody>
          </p:sp>
          <p:sp>
            <p:nvSpPr>
              <p:cNvPr id="88397" name="Line 202"/>
              <p:cNvSpPr>
                <a:spLocks noChangeShapeType="1"/>
              </p:cNvSpPr>
              <p:nvPr/>
            </p:nvSpPr>
            <p:spPr bwMode="auto">
              <a:xfrm flipH="1" flipV="1">
                <a:off x="3350" y="1906"/>
                <a:ext cx="26" cy="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8" name="Rectangle 203"/>
              <p:cNvSpPr>
                <a:spLocks noChangeArrowheads="1"/>
              </p:cNvSpPr>
              <p:nvPr/>
            </p:nvSpPr>
            <p:spPr bwMode="auto">
              <a:xfrm>
                <a:off x="3260" y="1847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22</a:t>
                </a:r>
              </a:p>
            </p:txBody>
          </p:sp>
          <p:sp>
            <p:nvSpPr>
              <p:cNvPr id="88399" name="Line 204"/>
              <p:cNvSpPr>
                <a:spLocks noChangeShapeType="1"/>
              </p:cNvSpPr>
              <p:nvPr/>
            </p:nvSpPr>
            <p:spPr bwMode="auto">
              <a:xfrm flipH="1" flipV="1">
                <a:off x="3350" y="1642"/>
                <a:ext cx="26" cy="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00" name="Rectangle 205"/>
              <p:cNvSpPr>
                <a:spLocks noChangeArrowheads="1"/>
              </p:cNvSpPr>
              <p:nvPr/>
            </p:nvSpPr>
            <p:spPr bwMode="auto">
              <a:xfrm>
                <a:off x="3260" y="1583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24</a:t>
                </a:r>
              </a:p>
            </p:txBody>
          </p:sp>
          <p:sp>
            <p:nvSpPr>
              <p:cNvPr id="88401" name="Line 206"/>
              <p:cNvSpPr>
                <a:spLocks noChangeShapeType="1"/>
              </p:cNvSpPr>
              <p:nvPr/>
            </p:nvSpPr>
            <p:spPr bwMode="auto">
              <a:xfrm flipH="1" flipV="1">
                <a:off x="3350" y="1378"/>
                <a:ext cx="26" cy="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02" name="Rectangle 207"/>
              <p:cNvSpPr>
                <a:spLocks noChangeArrowheads="1"/>
              </p:cNvSpPr>
              <p:nvPr/>
            </p:nvSpPr>
            <p:spPr bwMode="auto">
              <a:xfrm>
                <a:off x="3260" y="1313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26</a:t>
                </a:r>
              </a:p>
            </p:txBody>
          </p:sp>
          <p:sp>
            <p:nvSpPr>
              <p:cNvPr id="88403" name="Freeform 208"/>
              <p:cNvSpPr>
                <a:spLocks noChangeArrowheads="1"/>
              </p:cNvSpPr>
              <p:nvPr/>
            </p:nvSpPr>
            <p:spPr bwMode="auto">
              <a:xfrm>
                <a:off x="5020" y="223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4" name="Freeform 209"/>
              <p:cNvSpPr>
                <a:spLocks noChangeArrowheads="1"/>
              </p:cNvSpPr>
              <p:nvPr/>
            </p:nvSpPr>
            <p:spPr bwMode="auto">
              <a:xfrm>
                <a:off x="5020" y="223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5" name="Oval 210"/>
              <p:cNvSpPr>
                <a:spLocks noChangeArrowheads="1"/>
              </p:cNvSpPr>
              <p:nvPr/>
            </p:nvSpPr>
            <p:spPr bwMode="auto">
              <a:xfrm>
                <a:off x="5050" y="206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06" name="Oval 211"/>
              <p:cNvSpPr>
                <a:spLocks noChangeArrowheads="1"/>
              </p:cNvSpPr>
              <p:nvPr/>
            </p:nvSpPr>
            <p:spPr bwMode="auto">
              <a:xfrm>
                <a:off x="5050" y="206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07" name="Freeform 212"/>
              <p:cNvSpPr>
                <a:spLocks noChangeArrowheads="1"/>
              </p:cNvSpPr>
              <p:nvPr/>
            </p:nvSpPr>
            <p:spPr bwMode="auto">
              <a:xfrm>
                <a:off x="4942" y="223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8" name="Freeform 213"/>
              <p:cNvSpPr>
                <a:spLocks noChangeArrowheads="1"/>
              </p:cNvSpPr>
              <p:nvPr/>
            </p:nvSpPr>
            <p:spPr bwMode="auto">
              <a:xfrm>
                <a:off x="4942" y="223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9" name="Freeform 214"/>
              <p:cNvSpPr>
                <a:spLocks noChangeArrowheads="1"/>
              </p:cNvSpPr>
              <p:nvPr/>
            </p:nvSpPr>
            <p:spPr bwMode="auto">
              <a:xfrm>
                <a:off x="4942" y="2093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0" name="Freeform 215"/>
              <p:cNvSpPr>
                <a:spLocks noChangeArrowheads="1"/>
              </p:cNvSpPr>
              <p:nvPr/>
            </p:nvSpPr>
            <p:spPr bwMode="auto">
              <a:xfrm>
                <a:off x="4942" y="2093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1" name="Freeform 216"/>
              <p:cNvSpPr>
                <a:spLocks noChangeArrowheads="1"/>
              </p:cNvSpPr>
              <p:nvPr/>
            </p:nvSpPr>
            <p:spPr bwMode="auto">
              <a:xfrm>
                <a:off x="4906" y="2255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2" name="Freeform 217"/>
              <p:cNvSpPr>
                <a:spLocks noChangeArrowheads="1"/>
              </p:cNvSpPr>
              <p:nvPr/>
            </p:nvSpPr>
            <p:spPr bwMode="auto">
              <a:xfrm>
                <a:off x="4906" y="2255"/>
                <a:ext cx="114" cy="156"/>
              </a:xfrm>
              <a:custGeom>
                <a:avLst/>
                <a:gdLst>
                  <a:gd name="T0" fmla="*/ 0 w 19"/>
                  <a:gd name="T1" fmla="*/ 2147483647 h 26"/>
                  <a:gd name="T2" fmla="*/ 2147483647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3" name="Oval 218"/>
              <p:cNvSpPr>
                <a:spLocks noChangeArrowheads="1"/>
              </p:cNvSpPr>
              <p:nvPr/>
            </p:nvSpPr>
            <p:spPr bwMode="auto">
              <a:xfrm>
                <a:off x="4960" y="194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14" name="Oval 219"/>
              <p:cNvSpPr>
                <a:spLocks noChangeArrowheads="1"/>
              </p:cNvSpPr>
              <p:nvPr/>
            </p:nvSpPr>
            <p:spPr bwMode="auto">
              <a:xfrm>
                <a:off x="4960" y="194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15" name="Freeform 220"/>
              <p:cNvSpPr>
                <a:spLocks noChangeArrowheads="1"/>
              </p:cNvSpPr>
              <p:nvPr/>
            </p:nvSpPr>
            <p:spPr bwMode="auto">
              <a:xfrm>
                <a:off x="4858" y="1955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6" name="Freeform 221"/>
              <p:cNvSpPr>
                <a:spLocks noChangeArrowheads="1"/>
              </p:cNvSpPr>
              <p:nvPr/>
            </p:nvSpPr>
            <p:spPr bwMode="auto">
              <a:xfrm>
                <a:off x="4858" y="1955"/>
                <a:ext cx="114" cy="156"/>
              </a:xfrm>
              <a:custGeom>
                <a:avLst/>
                <a:gdLst>
                  <a:gd name="T0" fmla="*/ 0 w 19"/>
                  <a:gd name="T1" fmla="*/ 2147483647 h 26"/>
                  <a:gd name="T2" fmla="*/ 2147483647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7" name="Freeform 222"/>
              <p:cNvSpPr>
                <a:spLocks noChangeArrowheads="1"/>
              </p:cNvSpPr>
              <p:nvPr/>
            </p:nvSpPr>
            <p:spPr bwMode="auto">
              <a:xfrm>
                <a:off x="4781" y="1955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8" name="Freeform 223"/>
              <p:cNvSpPr>
                <a:spLocks noChangeArrowheads="1"/>
              </p:cNvSpPr>
              <p:nvPr/>
            </p:nvSpPr>
            <p:spPr bwMode="auto">
              <a:xfrm>
                <a:off x="4781" y="1955"/>
                <a:ext cx="113" cy="156"/>
              </a:xfrm>
              <a:custGeom>
                <a:avLst/>
                <a:gdLst>
                  <a:gd name="T0" fmla="*/ 2147483647 w 19"/>
                  <a:gd name="T1" fmla="*/ 2147483647 h 26"/>
                  <a:gd name="T2" fmla="*/ 0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9" name="Freeform 224"/>
              <p:cNvSpPr>
                <a:spLocks noChangeArrowheads="1"/>
              </p:cNvSpPr>
              <p:nvPr/>
            </p:nvSpPr>
            <p:spPr bwMode="auto">
              <a:xfrm>
                <a:off x="4858" y="2093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0" name="Freeform 225"/>
              <p:cNvSpPr>
                <a:spLocks noChangeArrowheads="1"/>
              </p:cNvSpPr>
              <p:nvPr/>
            </p:nvSpPr>
            <p:spPr bwMode="auto">
              <a:xfrm>
                <a:off x="4858" y="2093"/>
                <a:ext cx="114" cy="162"/>
              </a:xfrm>
              <a:custGeom>
                <a:avLst/>
                <a:gdLst>
                  <a:gd name="T0" fmla="*/ 2147483647 w 19"/>
                  <a:gd name="T1" fmla="*/ 2147483647 h 27"/>
                  <a:gd name="T2" fmla="*/ 0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1" name="Freeform 226"/>
              <p:cNvSpPr>
                <a:spLocks noChangeArrowheads="1"/>
              </p:cNvSpPr>
              <p:nvPr/>
            </p:nvSpPr>
            <p:spPr bwMode="auto">
              <a:xfrm>
                <a:off x="4751" y="1973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2" name="Freeform 227"/>
              <p:cNvSpPr>
                <a:spLocks noChangeArrowheads="1"/>
              </p:cNvSpPr>
              <p:nvPr/>
            </p:nvSpPr>
            <p:spPr bwMode="auto">
              <a:xfrm>
                <a:off x="4751" y="1973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3" name="Freeform 228"/>
              <p:cNvSpPr>
                <a:spLocks noChangeArrowheads="1"/>
              </p:cNvSpPr>
              <p:nvPr/>
            </p:nvSpPr>
            <p:spPr bwMode="auto">
              <a:xfrm>
                <a:off x="4829" y="2111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4" name="Freeform 229"/>
              <p:cNvSpPr>
                <a:spLocks noChangeArrowheads="1"/>
              </p:cNvSpPr>
              <p:nvPr/>
            </p:nvSpPr>
            <p:spPr bwMode="auto">
              <a:xfrm>
                <a:off x="4829" y="2111"/>
                <a:ext cx="113" cy="162"/>
              </a:xfrm>
              <a:custGeom>
                <a:avLst/>
                <a:gdLst>
                  <a:gd name="T0" fmla="*/ 0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5" name="Freeform 230"/>
              <p:cNvSpPr>
                <a:spLocks noChangeArrowheads="1"/>
              </p:cNvSpPr>
              <p:nvPr/>
            </p:nvSpPr>
            <p:spPr bwMode="auto">
              <a:xfrm>
                <a:off x="4829" y="2255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6" name="Freeform 231"/>
              <p:cNvSpPr>
                <a:spLocks noChangeArrowheads="1"/>
              </p:cNvSpPr>
              <p:nvPr/>
            </p:nvSpPr>
            <p:spPr bwMode="auto">
              <a:xfrm>
                <a:off x="4829" y="2255"/>
                <a:ext cx="113" cy="156"/>
              </a:xfrm>
              <a:custGeom>
                <a:avLst/>
                <a:gdLst>
                  <a:gd name="T0" fmla="*/ 2147483647 w 19"/>
                  <a:gd name="T1" fmla="*/ 2147483647 h 26"/>
                  <a:gd name="T2" fmla="*/ 0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7" name="Oval 232"/>
              <p:cNvSpPr>
                <a:spLocks noChangeArrowheads="1"/>
              </p:cNvSpPr>
              <p:nvPr/>
            </p:nvSpPr>
            <p:spPr bwMode="auto">
              <a:xfrm>
                <a:off x="4912" y="206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28" name="Oval 233"/>
              <p:cNvSpPr>
                <a:spLocks noChangeArrowheads="1"/>
              </p:cNvSpPr>
              <p:nvPr/>
            </p:nvSpPr>
            <p:spPr bwMode="auto">
              <a:xfrm>
                <a:off x="4912" y="206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29" name="Freeform 234"/>
              <p:cNvSpPr>
                <a:spLocks noChangeArrowheads="1"/>
              </p:cNvSpPr>
              <p:nvPr/>
            </p:nvSpPr>
            <p:spPr bwMode="auto">
              <a:xfrm>
                <a:off x="4799" y="2273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0" name="Freeform 235"/>
              <p:cNvSpPr>
                <a:spLocks noChangeArrowheads="1"/>
              </p:cNvSpPr>
              <p:nvPr/>
            </p:nvSpPr>
            <p:spPr bwMode="auto">
              <a:xfrm>
                <a:off x="4799" y="2273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1" name="Freeform 236"/>
              <p:cNvSpPr>
                <a:spLocks noChangeArrowheads="1"/>
              </p:cNvSpPr>
              <p:nvPr/>
            </p:nvSpPr>
            <p:spPr bwMode="auto">
              <a:xfrm>
                <a:off x="4781" y="1811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2" name="Freeform 237"/>
              <p:cNvSpPr>
                <a:spLocks noChangeArrowheads="1"/>
              </p:cNvSpPr>
              <p:nvPr/>
            </p:nvSpPr>
            <p:spPr bwMode="auto">
              <a:xfrm>
                <a:off x="4781" y="1811"/>
                <a:ext cx="113" cy="162"/>
              </a:xfrm>
              <a:custGeom>
                <a:avLst/>
                <a:gdLst>
                  <a:gd name="T0" fmla="*/ 0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3" name="Freeform 238"/>
              <p:cNvSpPr>
                <a:spLocks noChangeArrowheads="1"/>
              </p:cNvSpPr>
              <p:nvPr/>
            </p:nvSpPr>
            <p:spPr bwMode="auto">
              <a:xfrm>
                <a:off x="4751" y="2111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4" name="Freeform 239"/>
              <p:cNvSpPr>
                <a:spLocks noChangeArrowheads="1"/>
              </p:cNvSpPr>
              <p:nvPr/>
            </p:nvSpPr>
            <p:spPr bwMode="auto">
              <a:xfrm>
                <a:off x="4751" y="2111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5" name="Freeform 240"/>
              <p:cNvSpPr>
                <a:spLocks noChangeArrowheads="1"/>
              </p:cNvSpPr>
              <p:nvPr/>
            </p:nvSpPr>
            <p:spPr bwMode="auto">
              <a:xfrm>
                <a:off x="4721" y="2273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6" name="Freeform 241"/>
              <p:cNvSpPr>
                <a:spLocks noChangeArrowheads="1"/>
              </p:cNvSpPr>
              <p:nvPr/>
            </p:nvSpPr>
            <p:spPr bwMode="auto">
              <a:xfrm>
                <a:off x="4721" y="2273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7" name="Freeform 242"/>
              <p:cNvSpPr>
                <a:spLocks noChangeArrowheads="1"/>
              </p:cNvSpPr>
              <p:nvPr/>
            </p:nvSpPr>
            <p:spPr bwMode="auto">
              <a:xfrm>
                <a:off x="4721" y="2135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8" name="Freeform 243"/>
              <p:cNvSpPr>
                <a:spLocks noChangeArrowheads="1"/>
              </p:cNvSpPr>
              <p:nvPr/>
            </p:nvSpPr>
            <p:spPr bwMode="auto">
              <a:xfrm>
                <a:off x="4721" y="2135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9" name="Freeform 244"/>
              <p:cNvSpPr>
                <a:spLocks noChangeArrowheads="1"/>
              </p:cNvSpPr>
              <p:nvPr/>
            </p:nvSpPr>
            <p:spPr bwMode="auto">
              <a:xfrm>
                <a:off x="4703" y="1811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0" name="Freeform 245"/>
              <p:cNvSpPr>
                <a:spLocks noChangeArrowheads="1"/>
              </p:cNvSpPr>
              <p:nvPr/>
            </p:nvSpPr>
            <p:spPr bwMode="auto">
              <a:xfrm>
                <a:off x="4703" y="1811"/>
                <a:ext cx="114" cy="162"/>
              </a:xfrm>
              <a:custGeom>
                <a:avLst/>
                <a:gdLst>
                  <a:gd name="T0" fmla="*/ 2147483647 w 19"/>
                  <a:gd name="T1" fmla="*/ 2147483647 h 27"/>
                  <a:gd name="T2" fmla="*/ 0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1" name="Freeform 246"/>
              <p:cNvSpPr>
                <a:spLocks noChangeArrowheads="1"/>
              </p:cNvSpPr>
              <p:nvPr/>
            </p:nvSpPr>
            <p:spPr bwMode="auto">
              <a:xfrm>
                <a:off x="4703" y="1673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2" name="Freeform 247"/>
              <p:cNvSpPr>
                <a:spLocks noChangeArrowheads="1"/>
              </p:cNvSpPr>
              <p:nvPr/>
            </p:nvSpPr>
            <p:spPr bwMode="auto">
              <a:xfrm>
                <a:off x="4703" y="1673"/>
                <a:ext cx="114" cy="162"/>
              </a:xfrm>
              <a:custGeom>
                <a:avLst/>
                <a:gdLst>
                  <a:gd name="T0" fmla="*/ 0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3" name="Oval 248"/>
              <p:cNvSpPr>
                <a:spLocks noChangeArrowheads="1"/>
              </p:cNvSpPr>
              <p:nvPr/>
            </p:nvSpPr>
            <p:spPr bwMode="auto">
              <a:xfrm>
                <a:off x="4715" y="2357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4" name="Oval 249"/>
              <p:cNvSpPr>
                <a:spLocks noChangeArrowheads="1"/>
              </p:cNvSpPr>
              <p:nvPr/>
            </p:nvSpPr>
            <p:spPr bwMode="auto">
              <a:xfrm>
                <a:off x="4715" y="2357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5" name="Freeform 250"/>
              <p:cNvSpPr>
                <a:spLocks noChangeArrowheads="1"/>
              </p:cNvSpPr>
              <p:nvPr/>
            </p:nvSpPr>
            <p:spPr bwMode="auto">
              <a:xfrm>
                <a:off x="4691" y="229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6" name="Freeform 251"/>
              <p:cNvSpPr>
                <a:spLocks noChangeArrowheads="1"/>
              </p:cNvSpPr>
              <p:nvPr/>
            </p:nvSpPr>
            <p:spPr bwMode="auto">
              <a:xfrm>
                <a:off x="4691" y="229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7" name="Oval 252"/>
              <p:cNvSpPr>
                <a:spLocks noChangeArrowheads="1"/>
              </p:cNvSpPr>
              <p:nvPr/>
            </p:nvSpPr>
            <p:spPr bwMode="auto">
              <a:xfrm>
                <a:off x="4775" y="169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8" name="Oval 253"/>
              <p:cNvSpPr>
                <a:spLocks noChangeArrowheads="1"/>
              </p:cNvSpPr>
              <p:nvPr/>
            </p:nvSpPr>
            <p:spPr bwMode="auto">
              <a:xfrm>
                <a:off x="4775" y="169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9" name="Oval 254"/>
              <p:cNvSpPr>
                <a:spLocks noChangeArrowheads="1"/>
              </p:cNvSpPr>
              <p:nvPr/>
            </p:nvSpPr>
            <p:spPr bwMode="auto">
              <a:xfrm>
                <a:off x="4769" y="194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0" name="Oval 255"/>
              <p:cNvSpPr>
                <a:spLocks noChangeArrowheads="1"/>
              </p:cNvSpPr>
              <p:nvPr/>
            </p:nvSpPr>
            <p:spPr bwMode="auto">
              <a:xfrm>
                <a:off x="4769" y="194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1" name="Oval 256"/>
              <p:cNvSpPr>
                <a:spLocks noChangeArrowheads="1"/>
              </p:cNvSpPr>
              <p:nvPr/>
            </p:nvSpPr>
            <p:spPr bwMode="auto">
              <a:xfrm>
                <a:off x="4763" y="211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2" name="Oval 257"/>
              <p:cNvSpPr>
                <a:spLocks noChangeArrowheads="1"/>
              </p:cNvSpPr>
              <p:nvPr/>
            </p:nvSpPr>
            <p:spPr bwMode="auto">
              <a:xfrm>
                <a:off x="4763" y="211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3" name="Freeform 258"/>
              <p:cNvSpPr>
                <a:spLocks noChangeArrowheads="1"/>
              </p:cNvSpPr>
              <p:nvPr/>
            </p:nvSpPr>
            <p:spPr bwMode="auto">
              <a:xfrm>
                <a:off x="4673" y="1835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4" name="Freeform 259"/>
              <p:cNvSpPr>
                <a:spLocks noChangeArrowheads="1"/>
              </p:cNvSpPr>
              <p:nvPr/>
            </p:nvSpPr>
            <p:spPr bwMode="auto">
              <a:xfrm>
                <a:off x="4673" y="1835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5" name="Freeform 260"/>
              <p:cNvSpPr>
                <a:spLocks noChangeArrowheads="1"/>
              </p:cNvSpPr>
              <p:nvPr/>
            </p:nvSpPr>
            <p:spPr bwMode="auto">
              <a:xfrm>
                <a:off x="4673" y="1973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6" name="Freeform 261"/>
              <p:cNvSpPr>
                <a:spLocks noChangeArrowheads="1"/>
              </p:cNvSpPr>
              <p:nvPr/>
            </p:nvSpPr>
            <p:spPr bwMode="auto">
              <a:xfrm>
                <a:off x="4673" y="1973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7" name="Oval 262"/>
              <p:cNvSpPr>
                <a:spLocks noChangeArrowheads="1"/>
              </p:cNvSpPr>
              <p:nvPr/>
            </p:nvSpPr>
            <p:spPr bwMode="auto">
              <a:xfrm>
                <a:off x="4739" y="249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8" name="Oval 263"/>
              <p:cNvSpPr>
                <a:spLocks noChangeArrowheads="1"/>
              </p:cNvSpPr>
              <p:nvPr/>
            </p:nvSpPr>
            <p:spPr bwMode="auto">
              <a:xfrm>
                <a:off x="4739" y="2494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9" name="Freeform 264"/>
              <p:cNvSpPr>
                <a:spLocks noChangeArrowheads="1"/>
              </p:cNvSpPr>
              <p:nvPr/>
            </p:nvSpPr>
            <p:spPr bwMode="auto">
              <a:xfrm>
                <a:off x="4643" y="199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0" name="Freeform 265"/>
              <p:cNvSpPr>
                <a:spLocks noChangeArrowheads="1"/>
              </p:cNvSpPr>
              <p:nvPr/>
            </p:nvSpPr>
            <p:spPr bwMode="auto">
              <a:xfrm>
                <a:off x="4643" y="199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1" name="Freeform 266"/>
              <p:cNvSpPr>
                <a:spLocks noChangeArrowheads="1"/>
              </p:cNvSpPr>
              <p:nvPr/>
            </p:nvSpPr>
            <p:spPr bwMode="auto">
              <a:xfrm>
                <a:off x="4643" y="213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2" name="Freeform 267"/>
              <p:cNvSpPr>
                <a:spLocks noChangeArrowheads="1"/>
              </p:cNvSpPr>
              <p:nvPr/>
            </p:nvSpPr>
            <p:spPr bwMode="auto">
              <a:xfrm>
                <a:off x="4643" y="213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3" name="Oval 268"/>
              <p:cNvSpPr>
                <a:spLocks noChangeArrowheads="1"/>
              </p:cNvSpPr>
              <p:nvPr/>
            </p:nvSpPr>
            <p:spPr bwMode="auto">
              <a:xfrm>
                <a:off x="4613" y="152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64" name="Oval 269"/>
              <p:cNvSpPr>
                <a:spLocks noChangeArrowheads="1"/>
              </p:cNvSpPr>
              <p:nvPr/>
            </p:nvSpPr>
            <p:spPr bwMode="auto">
              <a:xfrm>
                <a:off x="4613" y="1529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65" name="Freeform 270"/>
              <p:cNvSpPr>
                <a:spLocks noChangeArrowheads="1"/>
              </p:cNvSpPr>
              <p:nvPr/>
            </p:nvSpPr>
            <p:spPr bwMode="auto">
              <a:xfrm>
                <a:off x="4547" y="153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6" name="Freeform 271"/>
              <p:cNvSpPr>
                <a:spLocks noChangeArrowheads="1"/>
              </p:cNvSpPr>
              <p:nvPr/>
            </p:nvSpPr>
            <p:spPr bwMode="auto">
              <a:xfrm>
                <a:off x="4547" y="153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7" name="Freeform 272"/>
              <p:cNvSpPr>
                <a:spLocks noChangeArrowheads="1"/>
              </p:cNvSpPr>
              <p:nvPr/>
            </p:nvSpPr>
            <p:spPr bwMode="auto">
              <a:xfrm>
                <a:off x="4625" y="1673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8" name="Freeform 273"/>
              <p:cNvSpPr>
                <a:spLocks noChangeArrowheads="1"/>
              </p:cNvSpPr>
              <p:nvPr/>
            </p:nvSpPr>
            <p:spPr bwMode="auto">
              <a:xfrm>
                <a:off x="4625" y="1673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9" name="Freeform 274"/>
              <p:cNvSpPr>
                <a:spLocks noChangeArrowheads="1"/>
              </p:cNvSpPr>
              <p:nvPr/>
            </p:nvSpPr>
            <p:spPr bwMode="auto">
              <a:xfrm>
                <a:off x="4625" y="1535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0" name="Freeform 275"/>
              <p:cNvSpPr>
                <a:spLocks noChangeArrowheads="1"/>
              </p:cNvSpPr>
              <p:nvPr/>
            </p:nvSpPr>
            <p:spPr bwMode="auto">
              <a:xfrm>
                <a:off x="4625" y="1535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1" name="Freeform 276"/>
              <p:cNvSpPr>
                <a:spLocks noChangeArrowheads="1"/>
              </p:cNvSpPr>
              <p:nvPr/>
            </p:nvSpPr>
            <p:spPr bwMode="auto">
              <a:xfrm>
                <a:off x="4613" y="2153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2" name="Freeform 277"/>
              <p:cNvSpPr>
                <a:spLocks noChangeArrowheads="1"/>
              </p:cNvSpPr>
              <p:nvPr/>
            </p:nvSpPr>
            <p:spPr bwMode="auto">
              <a:xfrm>
                <a:off x="4613" y="2153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3" name="Freeform 278"/>
              <p:cNvSpPr>
                <a:spLocks noChangeArrowheads="1"/>
              </p:cNvSpPr>
              <p:nvPr/>
            </p:nvSpPr>
            <p:spPr bwMode="auto">
              <a:xfrm>
                <a:off x="4613" y="229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4" name="Freeform 279"/>
              <p:cNvSpPr>
                <a:spLocks noChangeArrowheads="1"/>
              </p:cNvSpPr>
              <p:nvPr/>
            </p:nvSpPr>
            <p:spPr bwMode="auto">
              <a:xfrm>
                <a:off x="4613" y="229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5" name="Rectangle 280"/>
              <p:cNvSpPr>
                <a:spLocks noChangeArrowheads="1"/>
              </p:cNvSpPr>
              <p:nvPr/>
            </p:nvSpPr>
            <p:spPr bwMode="auto">
              <a:xfrm>
                <a:off x="4787" y="2902"/>
                <a:ext cx="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76" name="Freeform 281"/>
              <p:cNvSpPr>
                <a:spLocks noChangeArrowheads="1"/>
              </p:cNvSpPr>
              <p:nvPr/>
            </p:nvSpPr>
            <p:spPr bwMode="auto">
              <a:xfrm>
                <a:off x="4595" y="183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7" name="Freeform 282"/>
              <p:cNvSpPr>
                <a:spLocks noChangeArrowheads="1"/>
              </p:cNvSpPr>
              <p:nvPr/>
            </p:nvSpPr>
            <p:spPr bwMode="auto">
              <a:xfrm>
                <a:off x="4595" y="183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8" name="Freeform 283"/>
              <p:cNvSpPr>
                <a:spLocks noChangeArrowheads="1"/>
              </p:cNvSpPr>
              <p:nvPr/>
            </p:nvSpPr>
            <p:spPr bwMode="auto">
              <a:xfrm>
                <a:off x="4518" y="1553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9" name="Freeform 284"/>
              <p:cNvSpPr>
                <a:spLocks noChangeArrowheads="1"/>
              </p:cNvSpPr>
              <p:nvPr/>
            </p:nvSpPr>
            <p:spPr bwMode="auto">
              <a:xfrm>
                <a:off x="4518" y="1553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0" name="Oval 285"/>
              <p:cNvSpPr>
                <a:spLocks noChangeArrowheads="1"/>
              </p:cNvSpPr>
              <p:nvPr/>
            </p:nvSpPr>
            <p:spPr bwMode="auto">
              <a:xfrm>
                <a:off x="4607" y="178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81" name="Oval 286"/>
              <p:cNvSpPr>
                <a:spLocks noChangeArrowheads="1"/>
              </p:cNvSpPr>
              <p:nvPr/>
            </p:nvSpPr>
            <p:spPr bwMode="auto">
              <a:xfrm>
                <a:off x="4607" y="178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82" name="Freeform 287"/>
              <p:cNvSpPr>
                <a:spLocks noChangeArrowheads="1"/>
              </p:cNvSpPr>
              <p:nvPr/>
            </p:nvSpPr>
            <p:spPr bwMode="auto">
              <a:xfrm>
                <a:off x="4595" y="169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3" name="Freeform 288"/>
              <p:cNvSpPr>
                <a:spLocks noChangeArrowheads="1"/>
              </p:cNvSpPr>
              <p:nvPr/>
            </p:nvSpPr>
            <p:spPr bwMode="auto">
              <a:xfrm>
                <a:off x="4595" y="169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4" name="Freeform 289"/>
              <p:cNvSpPr>
                <a:spLocks noChangeArrowheads="1"/>
              </p:cNvSpPr>
              <p:nvPr/>
            </p:nvSpPr>
            <p:spPr bwMode="auto">
              <a:xfrm>
                <a:off x="4583" y="2309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5" name="Freeform 290"/>
              <p:cNvSpPr>
                <a:spLocks noChangeArrowheads="1"/>
              </p:cNvSpPr>
              <p:nvPr/>
            </p:nvSpPr>
            <p:spPr bwMode="auto">
              <a:xfrm>
                <a:off x="4583" y="2309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6" name="Freeform 291"/>
              <p:cNvSpPr>
                <a:spLocks noChangeArrowheads="1"/>
              </p:cNvSpPr>
              <p:nvPr/>
            </p:nvSpPr>
            <p:spPr bwMode="auto">
              <a:xfrm>
                <a:off x="4565" y="199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7" name="Freeform 292"/>
              <p:cNvSpPr>
                <a:spLocks noChangeArrowheads="1"/>
              </p:cNvSpPr>
              <p:nvPr/>
            </p:nvSpPr>
            <p:spPr bwMode="auto">
              <a:xfrm>
                <a:off x="4565" y="199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8" name="Freeform 293"/>
              <p:cNvSpPr>
                <a:spLocks noChangeArrowheads="1"/>
              </p:cNvSpPr>
              <p:nvPr/>
            </p:nvSpPr>
            <p:spPr bwMode="auto">
              <a:xfrm>
                <a:off x="4565" y="1853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9" name="Freeform 294"/>
              <p:cNvSpPr>
                <a:spLocks noChangeArrowheads="1"/>
              </p:cNvSpPr>
              <p:nvPr/>
            </p:nvSpPr>
            <p:spPr bwMode="auto">
              <a:xfrm>
                <a:off x="4565" y="1853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0" name="Oval 295"/>
              <p:cNvSpPr>
                <a:spLocks noChangeArrowheads="1"/>
              </p:cNvSpPr>
              <p:nvPr/>
            </p:nvSpPr>
            <p:spPr bwMode="auto">
              <a:xfrm>
                <a:off x="4643" y="209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91" name="Oval 296"/>
              <p:cNvSpPr>
                <a:spLocks noChangeArrowheads="1"/>
              </p:cNvSpPr>
              <p:nvPr/>
            </p:nvSpPr>
            <p:spPr bwMode="auto">
              <a:xfrm>
                <a:off x="4643" y="2099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92" name="Freeform 297"/>
              <p:cNvSpPr>
                <a:spLocks noChangeArrowheads="1"/>
              </p:cNvSpPr>
              <p:nvPr/>
            </p:nvSpPr>
            <p:spPr bwMode="auto">
              <a:xfrm>
                <a:off x="4547" y="1397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3" name="Freeform 298"/>
              <p:cNvSpPr>
                <a:spLocks noChangeArrowheads="1"/>
              </p:cNvSpPr>
              <p:nvPr/>
            </p:nvSpPr>
            <p:spPr bwMode="auto">
              <a:xfrm>
                <a:off x="4547" y="1397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4" name="Freeform 299"/>
              <p:cNvSpPr>
                <a:spLocks noChangeArrowheads="1"/>
              </p:cNvSpPr>
              <p:nvPr/>
            </p:nvSpPr>
            <p:spPr bwMode="auto">
              <a:xfrm>
                <a:off x="4458" y="2009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5" name="Freeform 300"/>
              <p:cNvSpPr>
                <a:spLocks noChangeArrowheads="1"/>
              </p:cNvSpPr>
              <p:nvPr/>
            </p:nvSpPr>
            <p:spPr bwMode="auto">
              <a:xfrm>
                <a:off x="4458" y="2009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6" name="Freeform 301"/>
              <p:cNvSpPr>
                <a:spLocks noChangeArrowheads="1"/>
              </p:cNvSpPr>
              <p:nvPr/>
            </p:nvSpPr>
            <p:spPr bwMode="auto">
              <a:xfrm>
                <a:off x="4535" y="2153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7" name="Freeform 302"/>
              <p:cNvSpPr>
                <a:spLocks noChangeArrowheads="1"/>
              </p:cNvSpPr>
              <p:nvPr/>
            </p:nvSpPr>
            <p:spPr bwMode="auto">
              <a:xfrm>
                <a:off x="4535" y="2153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8" name="Freeform 303"/>
              <p:cNvSpPr>
                <a:spLocks noChangeArrowheads="1"/>
              </p:cNvSpPr>
              <p:nvPr/>
            </p:nvSpPr>
            <p:spPr bwMode="auto">
              <a:xfrm>
                <a:off x="4535" y="2009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9" name="Freeform 304"/>
              <p:cNvSpPr>
                <a:spLocks noChangeArrowheads="1"/>
              </p:cNvSpPr>
              <p:nvPr/>
            </p:nvSpPr>
            <p:spPr bwMode="auto">
              <a:xfrm>
                <a:off x="4535" y="2009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0" name="Oval 305"/>
              <p:cNvSpPr>
                <a:spLocks noChangeArrowheads="1"/>
              </p:cNvSpPr>
              <p:nvPr/>
            </p:nvSpPr>
            <p:spPr bwMode="auto">
              <a:xfrm>
                <a:off x="4613" y="214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1" name="Oval 306"/>
              <p:cNvSpPr>
                <a:spLocks noChangeArrowheads="1"/>
              </p:cNvSpPr>
              <p:nvPr/>
            </p:nvSpPr>
            <p:spPr bwMode="auto">
              <a:xfrm>
                <a:off x="4613" y="214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2" name="Oval 307"/>
              <p:cNvSpPr>
                <a:spLocks noChangeArrowheads="1"/>
              </p:cNvSpPr>
              <p:nvPr/>
            </p:nvSpPr>
            <p:spPr bwMode="auto">
              <a:xfrm>
                <a:off x="4607" y="158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3" name="Oval 308"/>
              <p:cNvSpPr>
                <a:spLocks noChangeArrowheads="1"/>
              </p:cNvSpPr>
              <p:nvPr/>
            </p:nvSpPr>
            <p:spPr bwMode="auto">
              <a:xfrm>
                <a:off x="4607" y="1589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4" name="Freeform 309"/>
              <p:cNvSpPr>
                <a:spLocks noChangeArrowheads="1"/>
              </p:cNvSpPr>
              <p:nvPr/>
            </p:nvSpPr>
            <p:spPr bwMode="auto">
              <a:xfrm>
                <a:off x="4518" y="1691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5" name="Freeform 310"/>
              <p:cNvSpPr>
                <a:spLocks noChangeArrowheads="1"/>
              </p:cNvSpPr>
              <p:nvPr/>
            </p:nvSpPr>
            <p:spPr bwMode="auto">
              <a:xfrm>
                <a:off x="4518" y="1691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6" name="Freeform 311"/>
              <p:cNvSpPr>
                <a:spLocks noChangeArrowheads="1"/>
              </p:cNvSpPr>
              <p:nvPr/>
            </p:nvSpPr>
            <p:spPr bwMode="auto">
              <a:xfrm>
                <a:off x="4506" y="2309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7" name="Freeform 312"/>
              <p:cNvSpPr>
                <a:spLocks noChangeArrowheads="1"/>
              </p:cNvSpPr>
              <p:nvPr/>
            </p:nvSpPr>
            <p:spPr bwMode="auto">
              <a:xfrm>
                <a:off x="4506" y="2309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8" name="Freeform 313"/>
              <p:cNvSpPr>
                <a:spLocks noChangeArrowheads="1"/>
              </p:cNvSpPr>
              <p:nvPr/>
            </p:nvSpPr>
            <p:spPr bwMode="auto">
              <a:xfrm>
                <a:off x="4428" y="2033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9" name="Freeform 314"/>
              <p:cNvSpPr>
                <a:spLocks noChangeArrowheads="1"/>
              </p:cNvSpPr>
              <p:nvPr/>
            </p:nvSpPr>
            <p:spPr bwMode="auto">
              <a:xfrm>
                <a:off x="4428" y="2033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0" name="Freeform 315"/>
              <p:cNvSpPr>
                <a:spLocks noChangeArrowheads="1"/>
              </p:cNvSpPr>
              <p:nvPr/>
            </p:nvSpPr>
            <p:spPr bwMode="auto">
              <a:xfrm>
                <a:off x="4506" y="2171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1" name="Freeform 316"/>
              <p:cNvSpPr>
                <a:spLocks noChangeArrowheads="1"/>
              </p:cNvSpPr>
              <p:nvPr/>
            </p:nvSpPr>
            <p:spPr bwMode="auto">
              <a:xfrm>
                <a:off x="4506" y="2171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2" name="Freeform 317"/>
              <p:cNvSpPr>
                <a:spLocks noChangeArrowheads="1"/>
              </p:cNvSpPr>
              <p:nvPr/>
            </p:nvSpPr>
            <p:spPr bwMode="auto">
              <a:xfrm>
                <a:off x="4488" y="1853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3" name="Freeform 318"/>
              <p:cNvSpPr>
                <a:spLocks noChangeArrowheads="1"/>
              </p:cNvSpPr>
              <p:nvPr/>
            </p:nvSpPr>
            <p:spPr bwMode="auto">
              <a:xfrm>
                <a:off x="4488" y="1853"/>
                <a:ext cx="107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4" name="Freeform 319"/>
              <p:cNvSpPr>
                <a:spLocks noChangeArrowheads="1"/>
              </p:cNvSpPr>
              <p:nvPr/>
            </p:nvSpPr>
            <p:spPr bwMode="auto">
              <a:xfrm>
                <a:off x="4488" y="1715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5" name="Freeform 320"/>
              <p:cNvSpPr>
                <a:spLocks noChangeArrowheads="1"/>
              </p:cNvSpPr>
              <p:nvPr/>
            </p:nvSpPr>
            <p:spPr bwMode="auto">
              <a:xfrm>
                <a:off x="4488" y="1715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6" name="Oval 321"/>
              <p:cNvSpPr>
                <a:spLocks noChangeArrowheads="1"/>
              </p:cNvSpPr>
              <p:nvPr/>
            </p:nvSpPr>
            <p:spPr bwMode="auto">
              <a:xfrm>
                <a:off x="4470" y="2387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17" name="Oval 322"/>
              <p:cNvSpPr>
                <a:spLocks noChangeArrowheads="1"/>
              </p:cNvSpPr>
              <p:nvPr/>
            </p:nvSpPr>
            <p:spPr bwMode="auto">
              <a:xfrm>
                <a:off x="4470" y="2387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18" name="Freeform 323"/>
              <p:cNvSpPr>
                <a:spLocks noChangeArrowheads="1"/>
              </p:cNvSpPr>
              <p:nvPr/>
            </p:nvSpPr>
            <p:spPr bwMode="auto">
              <a:xfrm>
                <a:off x="4476" y="2333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9" name="Freeform 324"/>
              <p:cNvSpPr>
                <a:spLocks noChangeArrowheads="1"/>
              </p:cNvSpPr>
              <p:nvPr/>
            </p:nvSpPr>
            <p:spPr bwMode="auto">
              <a:xfrm>
                <a:off x="4476" y="2333"/>
                <a:ext cx="107" cy="155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0" name="Freeform 325"/>
              <p:cNvSpPr>
                <a:spLocks noChangeArrowheads="1"/>
              </p:cNvSpPr>
              <p:nvPr/>
            </p:nvSpPr>
            <p:spPr bwMode="auto">
              <a:xfrm>
                <a:off x="4470" y="1397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1" name="Freeform 326"/>
              <p:cNvSpPr>
                <a:spLocks noChangeArrowheads="1"/>
              </p:cNvSpPr>
              <p:nvPr/>
            </p:nvSpPr>
            <p:spPr bwMode="auto">
              <a:xfrm>
                <a:off x="4470" y="1397"/>
                <a:ext cx="107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2" name="Oval 327"/>
              <p:cNvSpPr>
                <a:spLocks noChangeArrowheads="1"/>
              </p:cNvSpPr>
              <p:nvPr/>
            </p:nvSpPr>
            <p:spPr bwMode="auto">
              <a:xfrm>
                <a:off x="4398" y="124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23" name="Oval 328"/>
              <p:cNvSpPr>
                <a:spLocks noChangeArrowheads="1"/>
              </p:cNvSpPr>
              <p:nvPr/>
            </p:nvSpPr>
            <p:spPr bwMode="auto">
              <a:xfrm>
                <a:off x="4398" y="124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24" name="Freeform 329"/>
              <p:cNvSpPr>
                <a:spLocks noChangeArrowheads="1"/>
              </p:cNvSpPr>
              <p:nvPr/>
            </p:nvSpPr>
            <p:spPr bwMode="auto">
              <a:xfrm>
                <a:off x="4392" y="1116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5" name="Freeform 330"/>
              <p:cNvSpPr>
                <a:spLocks noChangeArrowheads="1"/>
              </p:cNvSpPr>
              <p:nvPr/>
            </p:nvSpPr>
            <p:spPr bwMode="auto">
              <a:xfrm>
                <a:off x="4392" y="1116"/>
                <a:ext cx="108" cy="155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6" name="Freeform 331"/>
              <p:cNvSpPr>
                <a:spLocks noChangeArrowheads="1"/>
              </p:cNvSpPr>
              <p:nvPr/>
            </p:nvSpPr>
            <p:spPr bwMode="auto">
              <a:xfrm>
                <a:off x="4470" y="1253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7" name="Freeform 332"/>
              <p:cNvSpPr>
                <a:spLocks noChangeArrowheads="1"/>
              </p:cNvSpPr>
              <p:nvPr/>
            </p:nvSpPr>
            <p:spPr bwMode="auto">
              <a:xfrm>
                <a:off x="4470" y="1253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8" name="Freeform 333"/>
              <p:cNvSpPr>
                <a:spLocks noChangeArrowheads="1"/>
              </p:cNvSpPr>
              <p:nvPr/>
            </p:nvSpPr>
            <p:spPr bwMode="auto">
              <a:xfrm>
                <a:off x="4458" y="1871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9" name="Freeform 334"/>
              <p:cNvSpPr>
                <a:spLocks noChangeArrowheads="1"/>
              </p:cNvSpPr>
              <p:nvPr/>
            </p:nvSpPr>
            <p:spPr bwMode="auto">
              <a:xfrm>
                <a:off x="4458" y="1871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0" name="Freeform 335"/>
              <p:cNvSpPr>
                <a:spLocks noChangeArrowheads="1"/>
              </p:cNvSpPr>
              <p:nvPr/>
            </p:nvSpPr>
            <p:spPr bwMode="auto">
              <a:xfrm>
                <a:off x="4440" y="1553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1" name="Freeform 336"/>
              <p:cNvSpPr>
                <a:spLocks noChangeArrowheads="1"/>
              </p:cNvSpPr>
              <p:nvPr/>
            </p:nvSpPr>
            <p:spPr bwMode="auto">
              <a:xfrm>
                <a:off x="4440" y="1553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2" name="Freeform 337"/>
              <p:cNvSpPr>
                <a:spLocks noChangeArrowheads="1"/>
              </p:cNvSpPr>
              <p:nvPr/>
            </p:nvSpPr>
            <p:spPr bwMode="auto">
              <a:xfrm>
                <a:off x="4440" y="1415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3" name="Freeform 338"/>
              <p:cNvSpPr>
                <a:spLocks noChangeArrowheads="1"/>
              </p:cNvSpPr>
              <p:nvPr/>
            </p:nvSpPr>
            <p:spPr bwMode="auto">
              <a:xfrm>
                <a:off x="4440" y="1415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4" name="Freeform 339"/>
              <p:cNvSpPr>
                <a:spLocks noChangeArrowheads="1"/>
              </p:cNvSpPr>
              <p:nvPr/>
            </p:nvSpPr>
            <p:spPr bwMode="auto">
              <a:xfrm>
                <a:off x="4428" y="2171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5" name="Freeform 340"/>
              <p:cNvSpPr>
                <a:spLocks noChangeArrowheads="1"/>
              </p:cNvSpPr>
              <p:nvPr/>
            </p:nvSpPr>
            <p:spPr bwMode="auto">
              <a:xfrm>
                <a:off x="4428" y="2171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6" name="Oval 341"/>
              <p:cNvSpPr>
                <a:spLocks noChangeArrowheads="1"/>
              </p:cNvSpPr>
              <p:nvPr/>
            </p:nvSpPr>
            <p:spPr bwMode="auto">
              <a:xfrm>
                <a:off x="4500" y="2009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37" name="Oval 342"/>
              <p:cNvSpPr>
                <a:spLocks noChangeArrowheads="1"/>
              </p:cNvSpPr>
              <p:nvPr/>
            </p:nvSpPr>
            <p:spPr bwMode="auto">
              <a:xfrm>
                <a:off x="4500" y="2009"/>
                <a:ext cx="53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38" name="Oval 343"/>
              <p:cNvSpPr>
                <a:spLocks noChangeArrowheads="1"/>
              </p:cNvSpPr>
              <p:nvPr/>
            </p:nvSpPr>
            <p:spPr bwMode="auto">
              <a:xfrm>
                <a:off x="4494" y="2141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39" name="Oval 344"/>
              <p:cNvSpPr>
                <a:spLocks noChangeArrowheads="1"/>
              </p:cNvSpPr>
              <p:nvPr/>
            </p:nvSpPr>
            <p:spPr bwMode="auto">
              <a:xfrm>
                <a:off x="4494" y="2141"/>
                <a:ext cx="53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40" name="Freeform 345"/>
              <p:cNvSpPr>
                <a:spLocks noChangeArrowheads="1"/>
              </p:cNvSpPr>
              <p:nvPr/>
            </p:nvSpPr>
            <p:spPr bwMode="auto">
              <a:xfrm>
                <a:off x="4410" y="157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1" name="Freeform 346"/>
              <p:cNvSpPr>
                <a:spLocks noChangeArrowheads="1"/>
              </p:cNvSpPr>
              <p:nvPr/>
            </p:nvSpPr>
            <p:spPr bwMode="auto">
              <a:xfrm>
                <a:off x="4410" y="157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2" name="Freeform 347"/>
              <p:cNvSpPr>
                <a:spLocks noChangeArrowheads="1"/>
              </p:cNvSpPr>
              <p:nvPr/>
            </p:nvSpPr>
            <p:spPr bwMode="auto">
              <a:xfrm>
                <a:off x="4410" y="171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3" name="Freeform 348"/>
              <p:cNvSpPr>
                <a:spLocks noChangeArrowheads="1"/>
              </p:cNvSpPr>
              <p:nvPr/>
            </p:nvSpPr>
            <p:spPr bwMode="auto">
              <a:xfrm>
                <a:off x="4410" y="171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4" name="Freeform 349"/>
              <p:cNvSpPr>
                <a:spLocks noChangeArrowheads="1"/>
              </p:cNvSpPr>
              <p:nvPr/>
            </p:nvSpPr>
            <p:spPr bwMode="auto">
              <a:xfrm>
                <a:off x="4320" y="2189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5" name="Freeform 350"/>
              <p:cNvSpPr>
                <a:spLocks noChangeArrowheads="1"/>
              </p:cNvSpPr>
              <p:nvPr/>
            </p:nvSpPr>
            <p:spPr bwMode="auto">
              <a:xfrm>
                <a:off x="4320" y="2189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6" name="Freeform 351"/>
              <p:cNvSpPr>
                <a:spLocks noChangeArrowheads="1"/>
              </p:cNvSpPr>
              <p:nvPr/>
            </p:nvSpPr>
            <p:spPr bwMode="auto">
              <a:xfrm>
                <a:off x="4398" y="2333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7" name="Freeform 352"/>
              <p:cNvSpPr>
                <a:spLocks noChangeArrowheads="1"/>
              </p:cNvSpPr>
              <p:nvPr/>
            </p:nvSpPr>
            <p:spPr bwMode="auto">
              <a:xfrm>
                <a:off x="4398" y="2333"/>
                <a:ext cx="108" cy="155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8" name="Freeform 353"/>
              <p:cNvSpPr>
                <a:spLocks noChangeArrowheads="1"/>
              </p:cNvSpPr>
              <p:nvPr/>
            </p:nvSpPr>
            <p:spPr bwMode="auto">
              <a:xfrm>
                <a:off x="4398" y="2189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9" name="Freeform 354"/>
              <p:cNvSpPr>
                <a:spLocks noChangeArrowheads="1"/>
              </p:cNvSpPr>
              <p:nvPr/>
            </p:nvSpPr>
            <p:spPr bwMode="auto">
              <a:xfrm>
                <a:off x="4398" y="2189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0" name="Freeform 355"/>
              <p:cNvSpPr>
                <a:spLocks noChangeArrowheads="1"/>
              </p:cNvSpPr>
              <p:nvPr/>
            </p:nvSpPr>
            <p:spPr bwMode="auto">
              <a:xfrm>
                <a:off x="4392" y="1253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1" name="Freeform 356"/>
              <p:cNvSpPr>
                <a:spLocks noChangeArrowheads="1"/>
              </p:cNvSpPr>
              <p:nvPr/>
            </p:nvSpPr>
            <p:spPr bwMode="auto">
              <a:xfrm>
                <a:off x="4392" y="1253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2" name="Freeform 357"/>
              <p:cNvSpPr>
                <a:spLocks noChangeArrowheads="1"/>
              </p:cNvSpPr>
              <p:nvPr/>
            </p:nvSpPr>
            <p:spPr bwMode="auto">
              <a:xfrm>
                <a:off x="4380" y="187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3" name="Freeform 358"/>
              <p:cNvSpPr>
                <a:spLocks noChangeArrowheads="1"/>
              </p:cNvSpPr>
              <p:nvPr/>
            </p:nvSpPr>
            <p:spPr bwMode="auto">
              <a:xfrm>
                <a:off x="4380" y="187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4" name="Freeform 359"/>
              <p:cNvSpPr>
                <a:spLocks noChangeArrowheads="1"/>
              </p:cNvSpPr>
              <p:nvPr/>
            </p:nvSpPr>
            <p:spPr bwMode="auto">
              <a:xfrm>
                <a:off x="4380" y="1733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5" name="Freeform 360"/>
              <p:cNvSpPr>
                <a:spLocks noChangeArrowheads="1"/>
              </p:cNvSpPr>
              <p:nvPr/>
            </p:nvSpPr>
            <p:spPr bwMode="auto">
              <a:xfrm>
                <a:off x="4380" y="1733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8082" name="Freeform 361"/>
            <p:cNvSpPr>
              <a:spLocks noChangeArrowheads="1"/>
            </p:cNvSpPr>
            <p:nvPr/>
          </p:nvSpPr>
          <p:spPr bwMode="auto">
            <a:xfrm>
              <a:off x="4290" y="221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3" name="Freeform 362"/>
            <p:cNvSpPr>
              <a:spLocks noChangeArrowheads="1"/>
            </p:cNvSpPr>
            <p:nvPr/>
          </p:nvSpPr>
          <p:spPr bwMode="auto">
            <a:xfrm>
              <a:off x="4290" y="221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4" name="Freeform 363"/>
            <p:cNvSpPr>
              <a:spLocks noChangeArrowheads="1"/>
            </p:cNvSpPr>
            <p:nvPr/>
          </p:nvSpPr>
          <p:spPr bwMode="auto">
            <a:xfrm>
              <a:off x="4368" y="2351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5" name="Freeform 364"/>
            <p:cNvSpPr>
              <a:spLocks noChangeArrowheads="1"/>
            </p:cNvSpPr>
            <p:nvPr/>
          </p:nvSpPr>
          <p:spPr bwMode="auto">
            <a:xfrm>
              <a:off x="4368" y="2351"/>
              <a:ext cx="108" cy="155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6" name="Freeform 365"/>
            <p:cNvSpPr>
              <a:spLocks noChangeArrowheads="1"/>
            </p:cNvSpPr>
            <p:nvPr/>
          </p:nvSpPr>
          <p:spPr bwMode="auto">
            <a:xfrm>
              <a:off x="4362" y="127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7" name="Freeform 366"/>
            <p:cNvSpPr>
              <a:spLocks noChangeArrowheads="1"/>
            </p:cNvSpPr>
            <p:nvPr/>
          </p:nvSpPr>
          <p:spPr bwMode="auto">
            <a:xfrm>
              <a:off x="4362" y="127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8" name="Freeform 367"/>
            <p:cNvSpPr>
              <a:spLocks noChangeArrowheads="1"/>
            </p:cNvSpPr>
            <p:nvPr/>
          </p:nvSpPr>
          <p:spPr bwMode="auto">
            <a:xfrm>
              <a:off x="4284" y="127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9" name="Freeform 368"/>
            <p:cNvSpPr>
              <a:spLocks noChangeArrowheads="1"/>
            </p:cNvSpPr>
            <p:nvPr/>
          </p:nvSpPr>
          <p:spPr bwMode="auto">
            <a:xfrm>
              <a:off x="4284" y="127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0" name="Freeform 369"/>
            <p:cNvSpPr>
              <a:spLocks noChangeArrowheads="1"/>
            </p:cNvSpPr>
            <p:nvPr/>
          </p:nvSpPr>
          <p:spPr bwMode="auto">
            <a:xfrm>
              <a:off x="4362" y="1415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1" name="Freeform 370"/>
            <p:cNvSpPr>
              <a:spLocks noChangeArrowheads="1"/>
            </p:cNvSpPr>
            <p:nvPr/>
          </p:nvSpPr>
          <p:spPr bwMode="auto">
            <a:xfrm>
              <a:off x="4362" y="1415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2" name="Oval 371"/>
            <p:cNvSpPr>
              <a:spLocks noChangeArrowheads="1"/>
            </p:cNvSpPr>
            <p:nvPr/>
          </p:nvSpPr>
          <p:spPr bwMode="auto">
            <a:xfrm>
              <a:off x="4446" y="253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3" name="Oval 372"/>
            <p:cNvSpPr>
              <a:spLocks noChangeArrowheads="1"/>
            </p:cNvSpPr>
            <p:nvPr/>
          </p:nvSpPr>
          <p:spPr bwMode="auto">
            <a:xfrm>
              <a:off x="4446" y="253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4" name="Oval 373"/>
            <p:cNvSpPr>
              <a:spLocks noChangeArrowheads="1"/>
            </p:cNvSpPr>
            <p:nvPr/>
          </p:nvSpPr>
          <p:spPr bwMode="auto">
            <a:xfrm>
              <a:off x="4440" y="123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5" name="Oval 374"/>
            <p:cNvSpPr>
              <a:spLocks noChangeArrowheads="1"/>
            </p:cNvSpPr>
            <p:nvPr/>
          </p:nvSpPr>
          <p:spPr bwMode="auto">
            <a:xfrm>
              <a:off x="4440" y="123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6" name="Freeform 375"/>
            <p:cNvSpPr>
              <a:spLocks noChangeArrowheads="1"/>
            </p:cNvSpPr>
            <p:nvPr/>
          </p:nvSpPr>
          <p:spPr bwMode="auto">
            <a:xfrm>
              <a:off x="4350" y="188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7" name="Freeform 376"/>
            <p:cNvSpPr>
              <a:spLocks noChangeArrowheads="1"/>
            </p:cNvSpPr>
            <p:nvPr/>
          </p:nvSpPr>
          <p:spPr bwMode="auto">
            <a:xfrm>
              <a:off x="4350" y="188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8" name="Freeform 377"/>
            <p:cNvSpPr>
              <a:spLocks noChangeArrowheads="1"/>
            </p:cNvSpPr>
            <p:nvPr/>
          </p:nvSpPr>
          <p:spPr bwMode="auto">
            <a:xfrm>
              <a:off x="4350" y="203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9" name="Freeform 378"/>
            <p:cNvSpPr>
              <a:spLocks noChangeArrowheads="1"/>
            </p:cNvSpPr>
            <p:nvPr/>
          </p:nvSpPr>
          <p:spPr bwMode="auto">
            <a:xfrm>
              <a:off x="4350" y="203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0" name="Freeform 379"/>
            <p:cNvSpPr>
              <a:spLocks noChangeArrowheads="1"/>
            </p:cNvSpPr>
            <p:nvPr/>
          </p:nvSpPr>
          <p:spPr bwMode="auto">
            <a:xfrm>
              <a:off x="4254" y="1295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1" name="Freeform 380"/>
            <p:cNvSpPr>
              <a:spLocks noChangeArrowheads="1"/>
            </p:cNvSpPr>
            <p:nvPr/>
          </p:nvSpPr>
          <p:spPr bwMode="auto">
            <a:xfrm>
              <a:off x="4254" y="1295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2" name="Freeform 381"/>
            <p:cNvSpPr>
              <a:spLocks noChangeArrowheads="1"/>
            </p:cNvSpPr>
            <p:nvPr/>
          </p:nvSpPr>
          <p:spPr bwMode="auto">
            <a:xfrm>
              <a:off x="4332" y="1433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3" name="Freeform 382"/>
            <p:cNvSpPr>
              <a:spLocks noChangeArrowheads="1"/>
            </p:cNvSpPr>
            <p:nvPr/>
          </p:nvSpPr>
          <p:spPr bwMode="auto">
            <a:xfrm>
              <a:off x="4332" y="1433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4" name="Freeform 383"/>
            <p:cNvSpPr>
              <a:spLocks noChangeArrowheads="1"/>
            </p:cNvSpPr>
            <p:nvPr/>
          </p:nvSpPr>
          <p:spPr bwMode="auto">
            <a:xfrm>
              <a:off x="4332" y="157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5" name="Freeform 384"/>
            <p:cNvSpPr>
              <a:spLocks noChangeArrowheads="1"/>
            </p:cNvSpPr>
            <p:nvPr/>
          </p:nvSpPr>
          <p:spPr bwMode="auto">
            <a:xfrm>
              <a:off x="4332" y="157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6" name="Freeform 385"/>
            <p:cNvSpPr>
              <a:spLocks noChangeArrowheads="1"/>
            </p:cNvSpPr>
            <p:nvPr/>
          </p:nvSpPr>
          <p:spPr bwMode="auto">
            <a:xfrm>
              <a:off x="4320" y="205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7" name="Freeform 386"/>
            <p:cNvSpPr>
              <a:spLocks noChangeArrowheads="1"/>
            </p:cNvSpPr>
            <p:nvPr/>
          </p:nvSpPr>
          <p:spPr bwMode="auto">
            <a:xfrm>
              <a:off x="4320" y="205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8" name="Freeform 387"/>
            <p:cNvSpPr>
              <a:spLocks noChangeArrowheads="1"/>
            </p:cNvSpPr>
            <p:nvPr/>
          </p:nvSpPr>
          <p:spPr bwMode="auto">
            <a:xfrm>
              <a:off x="4314" y="1116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9" name="Freeform 388"/>
            <p:cNvSpPr>
              <a:spLocks noChangeArrowheads="1"/>
            </p:cNvSpPr>
            <p:nvPr/>
          </p:nvSpPr>
          <p:spPr bwMode="auto">
            <a:xfrm>
              <a:off x="4314" y="1116"/>
              <a:ext cx="108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0" name="Freeform 389"/>
            <p:cNvSpPr>
              <a:spLocks noChangeArrowheads="1"/>
            </p:cNvSpPr>
            <p:nvPr/>
          </p:nvSpPr>
          <p:spPr bwMode="auto">
            <a:xfrm>
              <a:off x="4302" y="1595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1" name="Freeform 390"/>
            <p:cNvSpPr>
              <a:spLocks noChangeArrowheads="1"/>
            </p:cNvSpPr>
            <p:nvPr/>
          </p:nvSpPr>
          <p:spPr bwMode="auto">
            <a:xfrm>
              <a:off x="4302" y="1595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2" name="Freeform 391"/>
            <p:cNvSpPr>
              <a:spLocks noChangeArrowheads="1"/>
            </p:cNvSpPr>
            <p:nvPr/>
          </p:nvSpPr>
          <p:spPr bwMode="auto">
            <a:xfrm>
              <a:off x="4302" y="173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3" name="Freeform 392"/>
            <p:cNvSpPr>
              <a:spLocks noChangeArrowheads="1"/>
            </p:cNvSpPr>
            <p:nvPr/>
          </p:nvSpPr>
          <p:spPr bwMode="auto">
            <a:xfrm>
              <a:off x="4302" y="173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4" name="Freeform 393"/>
            <p:cNvSpPr>
              <a:spLocks noChangeArrowheads="1"/>
            </p:cNvSpPr>
            <p:nvPr/>
          </p:nvSpPr>
          <p:spPr bwMode="auto">
            <a:xfrm>
              <a:off x="4290" y="2351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5" name="Freeform 394"/>
            <p:cNvSpPr>
              <a:spLocks noChangeArrowheads="1"/>
            </p:cNvSpPr>
            <p:nvPr/>
          </p:nvSpPr>
          <p:spPr bwMode="auto">
            <a:xfrm>
              <a:off x="4290" y="2351"/>
              <a:ext cx="108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6" name="Oval 395"/>
            <p:cNvSpPr>
              <a:spLocks noChangeArrowheads="1"/>
            </p:cNvSpPr>
            <p:nvPr/>
          </p:nvSpPr>
          <p:spPr bwMode="auto">
            <a:xfrm>
              <a:off x="4326" y="1212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17" name="Oval 396"/>
            <p:cNvSpPr>
              <a:spLocks noChangeArrowheads="1"/>
            </p:cNvSpPr>
            <p:nvPr/>
          </p:nvSpPr>
          <p:spPr bwMode="auto">
            <a:xfrm>
              <a:off x="4326" y="1212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18" name="Freeform 397"/>
            <p:cNvSpPr>
              <a:spLocks noChangeArrowheads="1"/>
            </p:cNvSpPr>
            <p:nvPr/>
          </p:nvSpPr>
          <p:spPr bwMode="auto">
            <a:xfrm>
              <a:off x="4284" y="1134"/>
              <a:ext cx="108" cy="161"/>
            </a:xfrm>
            <a:custGeom>
              <a:avLst/>
              <a:gdLst>
                <a:gd name="T0" fmla="*/ 0 w 108"/>
                <a:gd name="T1" fmla="*/ 161 h 161"/>
                <a:gd name="T2" fmla="*/ 108 w 108"/>
                <a:gd name="T3" fmla="*/ 137 h 161"/>
                <a:gd name="T4" fmla="*/ 30 w 108"/>
                <a:gd name="T5" fmla="*/ 0 h 161"/>
                <a:gd name="T6" fmla="*/ 0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9" name="Freeform 398"/>
            <p:cNvSpPr>
              <a:spLocks noChangeArrowheads="1"/>
            </p:cNvSpPr>
            <p:nvPr/>
          </p:nvSpPr>
          <p:spPr bwMode="auto">
            <a:xfrm>
              <a:off x="4284" y="1134"/>
              <a:ext cx="108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0" name="Freeform 399"/>
            <p:cNvSpPr>
              <a:spLocks noChangeArrowheads="1"/>
            </p:cNvSpPr>
            <p:nvPr/>
          </p:nvSpPr>
          <p:spPr bwMode="auto">
            <a:xfrm>
              <a:off x="4272" y="188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1" name="Freeform 400"/>
            <p:cNvSpPr>
              <a:spLocks noChangeArrowheads="1"/>
            </p:cNvSpPr>
            <p:nvPr/>
          </p:nvSpPr>
          <p:spPr bwMode="auto">
            <a:xfrm>
              <a:off x="4272" y="188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2" name="Freeform 401"/>
            <p:cNvSpPr>
              <a:spLocks noChangeArrowheads="1"/>
            </p:cNvSpPr>
            <p:nvPr/>
          </p:nvSpPr>
          <p:spPr bwMode="auto">
            <a:xfrm>
              <a:off x="4272" y="175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3" name="Freeform 402"/>
            <p:cNvSpPr>
              <a:spLocks noChangeArrowheads="1"/>
            </p:cNvSpPr>
            <p:nvPr/>
          </p:nvSpPr>
          <p:spPr bwMode="auto">
            <a:xfrm>
              <a:off x="4272" y="175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4" name="Freeform 403"/>
            <p:cNvSpPr>
              <a:spLocks noChangeArrowheads="1"/>
            </p:cNvSpPr>
            <p:nvPr/>
          </p:nvSpPr>
          <p:spPr bwMode="auto">
            <a:xfrm>
              <a:off x="4260" y="2369"/>
              <a:ext cx="108" cy="161"/>
            </a:xfrm>
            <a:custGeom>
              <a:avLst/>
              <a:gdLst>
                <a:gd name="T0" fmla="*/ 0 w 108"/>
                <a:gd name="T1" fmla="*/ 161 h 161"/>
                <a:gd name="T2" fmla="*/ 108 w 108"/>
                <a:gd name="T3" fmla="*/ 137 h 161"/>
                <a:gd name="T4" fmla="*/ 30 w 108"/>
                <a:gd name="T5" fmla="*/ 0 h 161"/>
                <a:gd name="T6" fmla="*/ 0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5" name="Freeform 404"/>
            <p:cNvSpPr>
              <a:spLocks noChangeArrowheads="1"/>
            </p:cNvSpPr>
            <p:nvPr/>
          </p:nvSpPr>
          <p:spPr bwMode="auto">
            <a:xfrm>
              <a:off x="4260" y="2369"/>
              <a:ext cx="108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6" name="Freeform 405"/>
            <p:cNvSpPr>
              <a:spLocks noChangeArrowheads="1"/>
            </p:cNvSpPr>
            <p:nvPr/>
          </p:nvSpPr>
          <p:spPr bwMode="auto">
            <a:xfrm>
              <a:off x="4254" y="1433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7" name="Freeform 406"/>
            <p:cNvSpPr>
              <a:spLocks noChangeArrowheads="1"/>
            </p:cNvSpPr>
            <p:nvPr/>
          </p:nvSpPr>
          <p:spPr bwMode="auto">
            <a:xfrm>
              <a:off x="4254" y="1433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8" name="Oval 407"/>
            <p:cNvSpPr>
              <a:spLocks noChangeArrowheads="1"/>
            </p:cNvSpPr>
            <p:nvPr/>
          </p:nvSpPr>
          <p:spPr bwMode="auto">
            <a:xfrm>
              <a:off x="4338" y="1763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29" name="Oval 408"/>
            <p:cNvSpPr>
              <a:spLocks noChangeArrowheads="1"/>
            </p:cNvSpPr>
            <p:nvPr/>
          </p:nvSpPr>
          <p:spPr bwMode="auto">
            <a:xfrm>
              <a:off x="4338" y="1763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0" name="Oval 409"/>
            <p:cNvSpPr>
              <a:spLocks noChangeArrowheads="1"/>
            </p:cNvSpPr>
            <p:nvPr/>
          </p:nvSpPr>
          <p:spPr bwMode="auto">
            <a:xfrm>
              <a:off x="4332" y="196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1" name="Oval 410"/>
            <p:cNvSpPr>
              <a:spLocks noChangeArrowheads="1"/>
            </p:cNvSpPr>
            <p:nvPr/>
          </p:nvSpPr>
          <p:spPr bwMode="auto">
            <a:xfrm>
              <a:off x="4332" y="196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2" name="Freeform 411"/>
            <p:cNvSpPr>
              <a:spLocks noChangeArrowheads="1"/>
            </p:cNvSpPr>
            <p:nvPr/>
          </p:nvSpPr>
          <p:spPr bwMode="auto">
            <a:xfrm>
              <a:off x="4242" y="191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3" name="Freeform 412"/>
            <p:cNvSpPr>
              <a:spLocks noChangeArrowheads="1"/>
            </p:cNvSpPr>
            <p:nvPr/>
          </p:nvSpPr>
          <p:spPr bwMode="auto">
            <a:xfrm>
              <a:off x="4242" y="191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4" name="Freeform 413"/>
            <p:cNvSpPr>
              <a:spLocks noChangeArrowheads="1"/>
            </p:cNvSpPr>
            <p:nvPr/>
          </p:nvSpPr>
          <p:spPr bwMode="auto">
            <a:xfrm>
              <a:off x="4242" y="205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5" name="Freeform 414"/>
            <p:cNvSpPr>
              <a:spLocks noChangeArrowheads="1"/>
            </p:cNvSpPr>
            <p:nvPr/>
          </p:nvSpPr>
          <p:spPr bwMode="auto">
            <a:xfrm>
              <a:off x="4242" y="205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6" name="Oval 415"/>
            <p:cNvSpPr>
              <a:spLocks noChangeArrowheads="1"/>
            </p:cNvSpPr>
            <p:nvPr/>
          </p:nvSpPr>
          <p:spPr bwMode="auto">
            <a:xfrm>
              <a:off x="4266" y="165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7" name="Freeform 416"/>
            <p:cNvSpPr>
              <a:spLocks noChangeArrowheads="1"/>
            </p:cNvSpPr>
            <p:nvPr/>
          </p:nvSpPr>
          <p:spPr bwMode="auto">
            <a:xfrm>
              <a:off x="4225" y="1595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8" name="Freeform 417"/>
            <p:cNvSpPr>
              <a:spLocks noChangeArrowheads="1"/>
            </p:cNvSpPr>
            <p:nvPr/>
          </p:nvSpPr>
          <p:spPr bwMode="auto">
            <a:xfrm>
              <a:off x="4225" y="1595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9" name="Freeform 418"/>
            <p:cNvSpPr>
              <a:spLocks noChangeArrowheads="1"/>
            </p:cNvSpPr>
            <p:nvPr/>
          </p:nvSpPr>
          <p:spPr bwMode="auto">
            <a:xfrm>
              <a:off x="4225" y="1451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0" name="Freeform 419"/>
            <p:cNvSpPr>
              <a:spLocks noChangeArrowheads="1"/>
            </p:cNvSpPr>
            <p:nvPr/>
          </p:nvSpPr>
          <p:spPr bwMode="auto">
            <a:xfrm>
              <a:off x="4225" y="1451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1" name="Oval 420"/>
            <p:cNvSpPr>
              <a:spLocks noChangeArrowheads="1"/>
            </p:cNvSpPr>
            <p:nvPr/>
          </p:nvSpPr>
          <p:spPr bwMode="auto">
            <a:xfrm>
              <a:off x="4302" y="115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42" name="Oval 421"/>
            <p:cNvSpPr>
              <a:spLocks noChangeArrowheads="1"/>
            </p:cNvSpPr>
            <p:nvPr/>
          </p:nvSpPr>
          <p:spPr bwMode="auto">
            <a:xfrm>
              <a:off x="4302" y="115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43" name="Freeform 422"/>
            <p:cNvSpPr>
              <a:spLocks noChangeArrowheads="1"/>
            </p:cNvSpPr>
            <p:nvPr/>
          </p:nvSpPr>
          <p:spPr bwMode="auto">
            <a:xfrm>
              <a:off x="4213" y="2069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4" name="Freeform 423"/>
            <p:cNvSpPr>
              <a:spLocks noChangeArrowheads="1"/>
            </p:cNvSpPr>
            <p:nvPr/>
          </p:nvSpPr>
          <p:spPr bwMode="auto">
            <a:xfrm>
              <a:off x="4213" y="2069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5" name="Freeform 424"/>
            <p:cNvSpPr>
              <a:spLocks noChangeArrowheads="1"/>
            </p:cNvSpPr>
            <p:nvPr/>
          </p:nvSpPr>
          <p:spPr bwMode="auto">
            <a:xfrm>
              <a:off x="4213" y="2213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6" name="Freeform 425"/>
            <p:cNvSpPr>
              <a:spLocks noChangeArrowheads="1"/>
            </p:cNvSpPr>
            <p:nvPr/>
          </p:nvSpPr>
          <p:spPr bwMode="auto">
            <a:xfrm>
              <a:off x="4213" y="2213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7" name="Freeform 426"/>
            <p:cNvSpPr>
              <a:spLocks noChangeArrowheads="1"/>
            </p:cNvSpPr>
            <p:nvPr/>
          </p:nvSpPr>
          <p:spPr bwMode="auto">
            <a:xfrm>
              <a:off x="4207" y="1134"/>
              <a:ext cx="107" cy="161"/>
            </a:xfrm>
            <a:custGeom>
              <a:avLst/>
              <a:gdLst>
                <a:gd name="T0" fmla="*/ 77 w 107"/>
                <a:gd name="T1" fmla="*/ 161 h 161"/>
                <a:gd name="T2" fmla="*/ 0 w 107"/>
                <a:gd name="T3" fmla="*/ 18 h 161"/>
                <a:gd name="T4" fmla="*/ 107 w 107"/>
                <a:gd name="T5" fmla="*/ 0 h 161"/>
                <a:gd name="T6" fmla="*/ 77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8" name="Freeform 427"/>
            <p:cNvSpPr>
              <a:spLocks noChangeArrowheads="1"/>
            </p:cNvSpPr>
            <p:nvPr/>
          </p:nvSpPr>
          <p:spPr bwMode="auto">
            <a:xfrm>
              <a:off x="4207" y="1134"/>
              <a:ext cx="107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9" name="Freeform 428"/>
            <p:cNvSpPr>
              <a:spLocks noChangeArrowheads="1"/>
            </p:cNvSpPr>
            <p:nvPr/>
          </p:nvSpPr>
          <p:spPr bwMode="auto">
            <a:xfrm>
              <a:off x="4195" y="1751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0" name="Freeform 429"/>
            <p:cNvSpPr>
              <a:spLocks noChangeArrowheads="1"/>
            </p:cNvSpPr>
            <p:nvPr/>
          </p:nvSpPr>
          <p:spPr bwMode="auto">
            <a:xfrm>
              <a:off x="4195" y="1751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1" name="Freeform 430"/>
            <p:cNvSpPr>
              <a:spLocks noChangeArrowheads="1"/>
            </p:cNvSpPr>
            <p:nvPr/>
          </p:nvSpPr>
          <p:spPr bwMode="auto">
            <a:xfrm>
              <a:off x="4195" y="1613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2" name="Freeform 431"/>
            <p:cNvSpPr>
              <a:spLocks noChangeArrowheads="1"/>
            </p:cNvSpPr>
            <p:nvPr/>
          </p:nvSpPr>
          <p:spPr bwMode="auto">
            <a:xfrm>
              <a:off x="4195" y="1613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3" name="Oval 432"/>
            <p:cNvSpPr>
              <a:spLocks noChangeArrowheads="1"/>
            </p:cNvSpPr>
            <p:nvPr/>
          </p:nvSpPr>
          <p:spPr bwMode="auto">
            <a:xfrm>
              <a:off x="4272" y="1253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4" name="Oval 433"/>
            <p:cNvSpPr>
              <a:spLocks noChangeArrowheads="1"/>
            </p:cNvSpPr>
            <p:nvPr/>
          </p:nvSpPr>
          <p:spPr bwMode="auto">
            <a:xfrm>
              <a:off x="4272" y="1253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5" name="Freeform 434"/>
            <p:cNvSpPr>
              <a:spLocks noChangeArrowheads="1"/>
            </p:cNvSpPr>
            <p:nvPr/>
          </p:nvSpPr>
          <p:spPr bwMode="auto">
            <a:xfrm>
              <a:off x="4183" y="2369"/>
              <a:ext cx="107" cy="161"/>
            </a:xfrm>
            <a:custGeom>
              <a:avLst/>
              <a:gdLst>
                <a:gd name="T0" fmla="*/ 77 w 107"/>
                <a:gd name="T1" fmla="*/ 161 h 161"/>
                <a:gd name="T2" fmla="*/ 0 w 107"/>
                <a:gd name="T3" fmla="*/ 18 h 161"/>
                <a:gd name="T4" fmla="*/ 107 w 107"/>
                <a:gd name="T5" fmla="*/ 0 h 161"/>
                <a:gd name="T6" fmla="*/ 77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6" name="Freeform 435"/>
            <p:cNvSpPr>
              <a:spLocks noChangeArrowheads="1"/>
            </p:cNvSpPr>
            <p:nvPr/>
          </p:nvSpPr>
          <p:spPr bwMode="auto">
            <a:xfrm>
              <a:off x="4183" y="2369"/>
              <a:ext cx="107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7" name="Oval 436"/>
            <p:cNvSpPr>
              <a:spLocks noChangeArrowheads="1"/>
            </p:cNvSpPr>
            <p:nvPr/>
          </p:nvSpPr>
          <p:spPr bwMode="auto">
            <a:xfrm>
              <a:off x="4207" y="2297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8" name="Oval 437"/>
            <p:cNvSpPr>
              <a:spLocks noChangeArrowheads="1"/>
            </p:cNvSpPr>
            <p:nvPr/>
          </p:nvSpPr>
          <p:spPr bwMode="auto">
            <a:xfrm>
              <a:off x="4207" y="2297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9" name="Freeform 438"/>
            <p:cNvSpPr>
              <a:spLocks noChangeArrowheads="1"/>
            </p:cNvSpPr>
            <p:nvPr/>
          </p:nvSpPr>
          <p:spPr bwMode="auto">
            <a:xfrm>
              <a:off x="4183" y="223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0" name="Freeform 439"/>
            <p:cNvSpPr>
              <a:spLocks noChangeArrowheads="1"/>
            </p:cNvSpPr>
            <p:nvPr/>
          </p:nvSpPr>
          <p:spPr bwMode="auto">
            <a:xfrm>
              <a:off x="4183" y="223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1" name="Freeform 440"/>
            <p:cNvSpPr>
              <a:spLocks noChangeArrowheads="1"/>
            </p:cNvSpPr>
            <p:nvPr/>
          </p:nvSpPr>
          <p:spPr bwMode="auto">
            <a:xfrm>
              <a:off x="4177" y="1152"/>
              <a:ext cx="107" cy="161"/>
            </a:xfrm>
            <a:custGeom>
              <a:avLst/>
              <a:gdLst>
                <a:gd name="T0" fmla="*/ 0 w 107"/>
                <a:gd name="T1" fmla="*/ 161 h 161"/>
                <a:gd name="T2" fmla="*/ 107 w 107"/>
                <a:gd name="T3" fmla="*/ 143 h 161"/>
                <a:gd name="T4" fmla="*/ 30 w 107"/>
                <a:gd name="T5" fmla="*/ 0 h 161"/>
                <a:gd name="T6" fmla="*/ 0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2" name="Freeform 441"/>
            <p:cNvSpPr>
              <a:spLocks noChangeArrowheads="1"/>
            </p:cNvSpPr>
            <p:nvPr/>
          </p:nvSpPr>
          <p:spPr bwMode="auto">
            <a:xfrm>
              <a:off x="4177" y="1152"/>
              <a:ext cx="107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3" name="Oval 442"/>
            <p:cNvSpPr>
              <a:spLocks noChangeArrowheads="1"/>
            </p:cNvSpPr>
            <p:nvPr/>
          </p:nvSpPr>
          <p:spPr bwMode="auto">
            <a:xfrm>
              <a:off x="4159" y="1176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64" name="Oval 443"/>
            <p:cNvSpPr>
              <a:spLocks noChangeArrowheads="1"/>
            </p:cNvSpPr>
            <p:nvPr/>
          </p:nvSpPr>
          <p:spPr bwMode="auto">
            <a:xfrm>
              <a:off x="4159" y="1176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65" name="Freeform 444"/>
            <p:cNvSpPr>
              <a:spLocks noChangeArrowheads="1"/>
            </p:cNvSpPr>
            <p:nvPr/>
          </p:nvSpPr>
          <p:spPr bwMode="auto">
            <a:xfrm>
              <a:off x="4099" y="1152"/>
              <a:ext cx="108" cy="161"/>
            </a:xfrm>
            <a:custGeom>
              <a:avLst/>
              <a:gdLst>
                <a:gd name="T0" fmla="*/ 78 w 108"/>
                <a:gd name="T1" fmla="*/ 161 h 161"/>
                <a:gd name="T2" fmla="*/ 0 w 108"/>
                <a:gd name="T3" fmla="*/ 24 h 161"/>
                <a:gd name="T4" fmla="*/ 108 w 108"/>
                <a:gd name="T5" fmla="*/ 0 h 161"/>
                <a:gd name="T6" fmla="*/ 78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6" name="Freeform 445"/>
            <p:cNvSpPr>
              <a:spLocks noChangeArrowheads="1"/>
            </p:cNvSpPr>
            <p:nvPr/>
          </p:nvSpPr>
          <p:spPr bwMode="auto">
            <a:xfrm>
              <a:off x="4099" y="1152"/>
              <a:ext cx="108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7" name="Freeform 446"/>
            <p:cNvSpPr>
              <a:spLocks noChangeArrowheads="1"/>
            </p:cNvSpPr>
            <p:nvPr/>
          </p:nvSpPr>
          <p:spPr bwMode="auto">
            <a:xfrm>
              <a:off x="4177" y="1295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8" name="Freeform 447"/>
            <p:cNvSpPr>
              <a:spLocks noChangeArrowheads="1"/>
            </p:cNvSpPr>
            <p:nvPr/>
          </p:nvSpPr>
          <p:spPr bwMode="auto">
            <a:xfrm>
              <a:off x="4177" y="1295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9" name="Freeform 448"/>
            <p:cNvSpPr>
              <a:spLocks noChangeArrowheads="1"/>
            </p:cNvSpPr>
            <p:nvPr/>
          </p:nvSpPr>
          <p:spPr bwMode="auto">
            <a:xfrm>
              <a:off x="4165" y="1769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0" name="Freeform 449"/>
            <p:cNvSpPr>
              <a:spLocks noChangeArrowheads="1"/>
            </p:cNvSpPr>
            <p:nvPr/>
          </p:nvSpPr>
          <p:spPr bwMode="auto">
            <a:xfrm>
              <a:off x="4165" y="1769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1" name="Freeform 450"/>
            <p:cNvSpPr>
              <a:spLocks noChangeArrowheads="1"/>
            </p:cNvSpPr>
            <p:nvPr/>
          </p:nvSpPr>
          <p:spPr bwMode="auto">
            <a:xfrm>
              <a:off x="4165" y="1913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2" name="Freeform 451"/>
            <p:cNvSpPr>
              <a:spLocks noChangeArrowheads="1"/>
            </p:cNvSpPr>
            <p:nvPr/>
          </p:nvSpPr>
          <p:spPr bwMode="auto">
            <a:xfrm>
              <a:off x="4165" y="1913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3" name="Freeform 452"/>
            <p:cNvSpPr>
              <a:spLocks noChangeArrowheads="1"/>
            </p:cNvSpPr>
            <p:nvPr/>
          </p:nvSpPr>
          <p:spPr bwMode="auto">
            <a:xfrm>
              <a:off x="4153" y="2387"/>
              <a:ext cx="107" cy="161"/>
            </a:xfrm>
            <a:custGeom>
              <a:avLst/>
              <a:gdLst>
                <a:gd name="T0" fmla="*/ 0 w 107"/>
                <a:gd name="T1" fmla="*/ 161 h 161"/>
                <a:gd name="T2" fmla="*/ 107 w 107"/>
                <a:gd name="T3" fmla="*/ 143 h 161"/>
                <a:gd name="T4" fmla="*/ 30 w 107"/>
                <a:gd name="T5" fmla="*/ 0 h 161"/>
                <a:gd name="T6" fmla="*/ 0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4" name="Freeform 453"/>
            <p:cNvSpPr>
              <a:spLocks noChangeArrowheads="1"/>
            </p:cNvSpPr>
            <p:nvPr/>
          </p:nvSpPr>
          <p:spPr bwMode="auto">
            <a:xfrm>
              <a:off x="4153" y="2387"/>
              <a:ext cx="107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5" name="Freeform 454"/>
            <p:cNvSpPr>
              <a:spLocks noChangeArrowheads="1"/>
            </p:cNvSpPr>
            <p:nvPr/>
          </p:nvSpPr>
          <p:spPr bwMode="auto">
            <a:xfrm>
              <a:off x="4069" y="1176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6" name="Freeform 455"/>
            <p:cNvSpPr>
              <a:spLocks noChangeArrowheads="1"/>
            </p:cNvSpPr>
            <p:nvPr/>
          </p:nvSpPr>
          <p:spPr bwMode="auto">
            <a:xfrm>
              <a:off x="4069" y="1176"/>
              <a:ext cx="108" cy="155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7" name="Freeform 456"/>
            <p:cNvSpPr>
              <a:spLocks noChangeArrowheads="1"/>
            </p:cNvSpPr>
            <p:nvPr/>
          </p:nvSpPr>
          <p:spPr bwMode="auto">
            <a:xfrm>
              <a:off x="4147" y="1313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8" name="Freeform 457"/>
            <p:cNvSpPr>
              <a:spLocks noChangeArrowheads="1"/>
            </p:cNvSpPr>
            <p:nvPr/>
          </p:nvSpPr>
          <p:spPr bwMode="auto">
            <a:xfrm>
              <a:off x="4147" y="1313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9" name="Freeform 458"/>
            <p:cNvSpPr>
              <a:spLocks noChangeArrowheads="1"/>
            </p:cNvSpPr>
            <p:nvPr/>
          </p:nvSpPr>
          <p:spPr bwMode="auto">
            <a:xfrm>
              <a:off x="4147" y="1451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0" name="Freeform 459"/>
            <p:cNvSpPr>
              <a:spLocks noChangeArrowheads="1"/>
            </p:cNvSpPr>
            <p:nvPr/>
          </p:nvSpPr>
          <p:spPr bwMode="auto">
            <a:xfrm>
              <a:off x="4147" y="1451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1" name="Freeform 460"/>
            <p:cNvSpPr>
              <a:spLocks noChangeArrowheads="1"/>
            </p:cNvSpPr>
            <p:nvPr/>
          </p:nvSpPr>
          <p:spPr bwMode="auto">
            <a:xfrm>
              <a:off x="4135" y="193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2" name="Freeform 461"/>
            <p:cNvSpPr>
              <a:spLocks noChangeArrowheads="1"/>
            </p:cNvSpPr>
            <p:nvPr/>
          </p:nvSpPr>
          <p:spPr bwMode="auto">
            <a:xfrm>
              <a:off x="4135" y="193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3" name="Freeform 462"/>
            <p:cNvSpPr>
              <a:spLocks noChangeArrowheads="1"/>
            </p:cNvSpPr>
            <p:nvPr/>
          </p:nvSpPr>
          <p:spPr bwMode="auto">
            <a:xfrm>
              <a:off x="4135" y="2069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4" name="Freeform 463"/>
            <p:cNvSpPr>
              <a:spLocks noChangeArrowheads="1"/>
            </p:cNvSpPr>
            <p:nvPr/>
          </p:nvSpPr>
          <p:spPr bwMode="auto">
            <a:xfrm>
              <a:off x="4135" y="206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5" name="Oval 464"/>
            <p:cNvSpPr>
              <a:spLocks noChangeArrowheads="1"/>
            </p:cNvSpPr>
            <p:nvPr/>
          </p:nvSpPr>
          <p:spPr bwMode="auto">
            <a:xfrm>
              <a:off x="4201" y="2189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86" name="Oval 465"/>
            <p:cNvSpPr>
              <a:spLocks noChangeArrowheads="1"/>
            </p:cNvSpPr>
            <p:nvPr/>
          </p:nvSpPr>
          <p:spPr bwMode="auto">
            <a:xfrm>
              <a:off x="4201" y="2189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87" name="Freeform 466"/>
            <p:cNvSpPr>
              <a:spLocks noChangeArrowheads="1"/>
            </p:cNvSpPr>
            <p:nvPr/>
          </p:nvSpPr>
          <p:spPr bwMode="auto">
            <a:xfrm>
              <a:off x="4117" y="146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8" name="Freeform 467"/>
            <p:cNvSpPr>
              <a:spLocks noChangeArrowheads="1"/>
            </p:cNvSpPr>
            <p:nvPr/>
          </p:nvSpPr>
          <p:spPr bwMode="auto">
            <a:xfrm>
              <a:off x="4117" y="146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9" name="Oval 468"/>
            <p:cNvSpPr>
              <a:spLocks noChangeArrowheads="1"/>
            </p:cNvSpPr>
            <p:nvPr/>
          </p:nvSpPr>
          <p:spPr bwMode="auto">
            <a:xfrm>
              <a:off x="4171" y="168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90" name="Freeform 469"/>
            <p:cNvSpPr>
              <a:spLocks noChangeArrowheads="1"/>
            </p:cNvSpPr>
            <p:nvPr/>
          </p:nvSpPr>
          <p:spPr bwMode="auto">
            <a:xfrm>
              <a:off x="4117" y="161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1" name="Freeform 470"/>
            <p:cNvSpPr>
              <a:spLocks noChangeArrowheads="1"/>
            </p:cNvSpPr>
            <p:nvPr/>
          </p:nvSpPr>
          <p:spPr bwMode="auto">
            <a:xfrm>
              <a:off x="4117" y="161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2" name="Oval 471"/>
            <p:cNvSpPr>
              <a:spLocks noChangeArrowheads="1"/>
            </p:cNvSpPr>
            <p:nvPr/>
          </p:nvSpPr>
          <p:spPr bwMode="auto">
            <a:xfrm>
              <a:off x="4201" y="1170"/>
              <a:ext cx="53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93" name="Oval 472"/>
            <p:cNvSpPr>
              <a:spLocks noChangeArrowheads="1"/>
            </p:cNvSpPr>
            <p:nvPr/>
          </p:nvSpPr>
          <p:spPr bwMode="auto">
            <a:xfrm>
              <a:off x="4201" y="1170"/>
              <a:ext cx="53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94" name="Freeform 473"/>
            <p:cNvSpPr>
              <a:spLocks noChangeArrowheads="1"/>
            </p:cNvSpPr>
            <p:nvPr/>
          </p:nvSpPr>
          <p:spPr bwMode="auto">
            <a:xfrm>
              <a:off x="4105" y="2231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5" name="Freeform 474"/>
            <p:cNvSpPr>
              <a:spLocks noChangeArrowheads="1"/>
            </p:cNvSpPr>
            <p:nvPr/>
          </p:nvSpPr>
          <p:spPr bwMode="auto">
            <a:xfrm>
              <a:off x="4105" y="2231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6" name="Freeform 475"/>
            <p:cNvSpPr>
              <a:spLocks noChangeArrowheads="1"/>
            </p:cNvSpPr>
            <p:nvPr/>
          </p:nvSpPr>
          <p:spPr bwMode="auto">
            <a:xfrm>
              <a:off x="4105" y="2087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7" name="Freeform 476"/>
            <p:cNvSpPr>
              <a:spLocks noChangeArrowheads="1"/>
            </p:cNvSpPr>
            <p:nvPr/>
          </p:nvSpPr>
          <p:spPr bwMode="auto">
            <a:xfrm>
              <a:off x="4105" y="2087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8" name="Freeform 477"/>
            <p:cNvSpPr>
              <a:spLocks noChangeArrowheads="1"/>
            </p:cNvSpPr>
            <p:nvPr/>
          </p:nvSpPr>
          <p:spPr bwMode="auto">
            <a:xfrm>
              <a:off x="4087" y="163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9" name="Freeform 478"/>
            <p:cNvSpPr>
              <a:spLocks noChangeArrowheads="1"/>
            </p:cNvSpPr>
            <p:nvPr/>
          </p:nvSpPr>
          <p:spPr bwMode="auto">
            <a:xfrm>
              <a:off x="4087" y="163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0" name="Freeform 479"/>
            <p:cNvSpPr>
              <a:spLocks noChangeArrowheads="1"/>
            </p:cNvSpPr>
            <p:nvPr/>
          </p:nvSpPr>
          <p:spPr bwMode="auto">
            <a:xfrm>
              <a:off x="4009" y="163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1" name="Freeform 480"/>
            <p:cNvSpPr>
              <a:spLocks noChangeArrowheads="1"/>
            </p:cNvSpPr>
            <p:nvPr/>
          </p:nvSpPr>
          <p:spPr bwMode="auto">
            <a:xfrm>
              <a:off x="4009" y="163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2" name="Freeform 481"/>
            <p:cNvSpPr>
              <a:spLocks noChangeArrowheads="1"/>
            </p:cNvSpPr>
            <p:nvPr/>
          </p:nvSpPr>
          <p:spPr bwMode="auto">
            <a:xfrm>
              <a:off x="4087" y="176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3" name="Freeform 482"/>
            <p:cNvSpPr>
              <a:spLocks noChangeArrowheads="1"/>
            </p:cNvSpPr>
            <p:nvPr/>
          </p:nvSpPr>
          <p:spPr bwMode="auto">
            <a:xfrm>
              <a:off x="4087" y="176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4" name="Freeform 483"/>
            <p:cNvSpPr>
              <a:spLocks noChangeArrowheads="1"/>
            </p:cNvSpPr>
            <p:nvPr/>
          </p:nvSpPr>
          <p:spPr bwMode="auto">
            <a:xfrm>
              <a:off x="4075" y="22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5" name="Freeform 484"/>
            <p:cNvSpPr>
              <a:spLocks noChangeArrowheads="1"/>
            </p:cNvSpPr>
            <p:nvPr/>
          </p:nvSpPr>
          <p:spPr bwMode="auto">
            <a:xfrm>
              <a:off x="4075" y="22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6" name="Freeform 485"/>
            <p:cNvSpPr>
              <a:spLocks noChangeArrowheads="1"/>
            </p:cNvSpPr>
            <p:nvPr/>
          </p:nvSpPr>
          <p:spPr bwMode="auto">
            <a:xfrm>
              <a:off x="4075" y="2387"/>
              <a:ext cx="108" cy="161"/>
            </a:xfrm>
            <a:custGeom>
              <a:avLst/>
              <a:gdLst>
                <a:gd name="T0" fmla="*/ 78 w 108"/>
                <a:gd name="T1" fmla="*/ 161 h 161"/>
                <a:gd name="T2" fmla="*/ 0 w 108"/>
                <a:gd name="T3" fmla="*/ 24 h 161"/>
                <a:gd name="T4" fmla="*/ 108 w 108"/>
                <a:gd name="T5" fmla="*/ 0 h 161"/>
                <a:gd name="T6" fmla="*/ 78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7" name="Freeform 486"/>
            <p:cNvSpPr>
              <a:spLocks noChangeArrowheads="1"/>
            </p:cNvSpPr>
            <p:nvPr/>
          </p:nvSpPr>
          <p:spPr bwMode="auto">
            <a:xfrm>
              <a:off x="4075" y="2387"/>
              <a:ext cx="108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8" name="Freeform 487"/>
            <p:cNvSpPr>
              <a:spLocks noChangeArrowheads="1"/>
            </p:cNvSpPr>
            <p:nvPr/>
          </p:nvSpPr>
          <p:spPr bwMode="auto">
            <a:xfrm>
              <a:off x="4069" y="131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9" name="Freeform 488"/>
            <p:cNvSpPr>
              <a:spLocks noChangeArrowheads="1"/>
            </p:cNvSpPr>
            <p:nvPr/>
          </p:nvSpPr>
          <p:spPr bwMode="auto">
            <a:xfrm>
              <a:off x="4069" y="131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0" name="Freeform 489"/>
            <p:cNvSpPr>
              <a:spLocks noChangeArrowheads="1"/>
            </p:cNvSpPr>
            <p:nvPr/>
          </p:nvSpPr>
          <p:spPr bwMode="auto">
            <a:xfrm>
              <a:off x="4057" y="1931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1" name="Freeform 490"/>
            <p:cNvSpPr>
              <a:spLocks noChangeArrowheads="1"/>
            </p:cNvSpPr>
            <p:nvPr/>
          </p:nvSpPr>
          <p:spPr bwMode="auto">
            <a:xfrm>
              <a:off x="4057" y="1931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2" name="Freeform 491"/>
            <p:cNvSpPr>
              <a:spLocks noChangeArrowheads="1"/>
            </p:cNvSpPr>
            <p:nvPr/>
          </p:nvSpPr>
          <p:spPr bwMode="auto">
            <a:xfrm>
              <a:off x="3979" y="16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3" name="Freeform 492"/>
            <p:cNvSpPr>
              <a:spLocks noChangeArrowheads="1"/>
            </p:cNvSpPr>
            <p:nvPr/>
          </p:nvSpPr>
          <p:spPr bwMode="auto">
            <a:xfrm>
              <a:off x="3979" y="16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4" name="Freeform 493"/>
            <p:cNvSpPr>
              <a:spLocks noChangeArrowheads="1"/>
            </p:cNvSpPr>
            <p:nvPr/>
          </p:nvSpPr>
          <p:spPr bwMode="auto">
            <a:xfrm>
              <a:off x="4057" y="179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5" name="Freeform 494"/>
            <p:cNvSpPr>
              <a:spLocks noChangeArrowheads="1"/>
            </p:cNvSpPr>
            <p:nvPr/>
          </p:nvSpPr>
          <p:spPr bwMode="auto">
            <a:xfrm>
              <a:off x="4057" y="179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6" name="Oval 495"/>
            <p:cNvSpPr>
              <a:spLocks noChangeArrowheads="1"/>
            </p:cNvSpPr>
            <p:nvPr/>
          </p:nvSpPr>
          <p:spPr bwMode="auto">
            <a:xfrm>
              <a:off x="4129" y="226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17" name="Oval 496"/>
            <p:cNvSpPr>
              <a:spLocks noChangeArrowheads="1"/>
            </p:cNvSpPr>
            <p:nvPr/>
          </p:nvSpPr>
          <p:spPr bwMode="auto">
            <a:xfrm>
              <a:off x="4129" y="226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18" name="Oval 497"/>
            <p:cNvSpPr>
              <a:spLocks noChangeArrowheads="1"/>
            </p:cNvSpPr>
            <p:nvPr/>
          </p:nvSpPr>
          <p:spPr bwMode="auto">
            <a:xfrm>
              <a:off x="4123" y="150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19" name="Freeform 498"/>
            <p:cNvSpPr>
              <a:spLocks noChangeArrowheads="1"/>
            </p:cNvSpPr>
            <p:nvPr/>
          </p:nvSpPr>
          <p:spPr bwMode="auto">
            <a:xfrm>
              <a:off x="4039" y="146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0" name="Freeform 499"/>
            <p:cNvSpPr>
              <a:spLocks noChangeArrowheads="1"/>
            </p:cNvSpPr>
            <p:nvPr/>
          </p:nvSpPr>
          <p:spPr bwMode="auto">
            <a:xfrm>
              <a:off x="4039" y="146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1" name="Freeform 500"/>
            <p:cNvSpPr>
              <a:spLocks noChangeArrowheads="1"/>
            </p:cNvSpPr>
            <p:nvPr/>
          </p:nvSpPr>
          <p:spPr bwMode="auto">
            <a:xfrm>
              <a:off x="4039" y="133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2" name="Freeform 501"/>
            <p:cNvSpPr>
              <a:spLocks noChangeArrowheads="1"/>
            </p:cNvSpPr>
            <p:nvPr/>
          </p:nvSpPr>
          <p:spPr bwMode="auto">
            <a:xfrm>
              <a:off x="4039" y="133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3" name="Freeform 502"/>
            <p:cNvSpPr>
              <a:spLocks noChangeArrowheads="1"/>
            </p:cNvSpPr>
            <p:nvPr/>
          </p:nvSpPr>
          <p:spPr bwMode="auto">
            <a:xfrm>
              <a:off x="4027" y="19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4" name="Freeform 503"/>
            <p:cNvSpPr>
              <a:spLocks noChangeArrowheads="1"/>
            </p:cNvSpPr>
            <p:nvPr/>
          </p:nvSpPr>
          <p:spPr bwMode="auto">
            <a:xfrm>
              <a:off x="4027" y="19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5" name="Freeform 504"/>
            <p:cNvSpPr>
              <a:spLocks noChangeArrowheads="1"/>
            </p:cNvSpPr>
            <p:nvPr/>
          </p:nvSpPr>
          <p:spPr bwMode="auto">
            <a:xfrm>
              <a:off x="4027" y="2087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6" name="Freeform 505"/>
            <p:cNvSpPr>
              <a:spLocks noChangeArrowheads="1"/>
            </p:cNvSpPr>
            <p:nvPr/>
          </p:nvSpPr>
          <p:spPr bwMode="auto">
            <a:xfrm>
              <a:off x="4027" y="2087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7" name="Oval 506"/>
            <p:cNvSpPr>
              <a:spLocks noChangeArrowheads="1"/>
            </p:cNvSpPr>
            <p:nvPr/>
          </p:nvSpPr>
          <p:spPr bwMode="auto">
            <a:xfrm>
              <a:off x="4105" y="1188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28" name="Oval 507"/>
            <p:cNvSpPr>
              <a:spLocks noChangeArrowheads="1"/>
            </p:cNvSpPr>
            <p:nvPr/>
          </p:nvSpPr>
          <p:spPr bwMode="auto">
            <a:xfrm>
              <a:off x="4105" y="1188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29" name="Freeform 508"/>
            <p:cNvSpPr>
              <a:spLocks noChangeArrowheads="1"/>
            </p:cNvSpPr>
            <p:nvPr/>
          </p:nvSpPr>
          <p:spPr bwMode="auto">
            <a:xfrm>
              <a:off x="4009" y="149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0" name="Freeform 509"/>
            <p:cNvSpPr>
              <a:spLocks noChangeArrowheads="1"/>
            </p:cNvSpPr>
            <p:nvPr/>
          </p:nvSpPr>
          <p:spPr bwMode="auto">
            <a:xfrm>
              <a:off x="4009" y="149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1" name="Freeform 510"/>
            <p:cNvSpPr>
              <a:spLocks noChangeArrowheads="1"/>
            </p:cNvSpPr>
            <p:nvPr/>
          </p:nvSpPr>
          <p:spPr bwMode="auto">
            <a:xfrm>
              <a:off x="3997" y="2111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2" name="Freeform 511"/>
            <p:cNvSpPr>
              <a:spLocks noChangeArrowheads="1"/>
            </p:cNvSpPr>
            <p:nvPr/>
          </p:nvSpPr>
          <p:spPr bwMode="auto">
            <a:xfrm>
              <a:off x="3997" y="2111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3" name="Freeform 512"/>
            <p:cNvSpPr>
              <a:spLocks noChangeArrowheads="1"/>
            </p:cNvSpPr>
            <p:nvPr/>
          </p:nvSpPr>
          <p:spPr bwMode="auto">
            <a:xfrm>
              <a:off x="3997" y="224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4" name="Freeform 513"/>
            <p:cNvSpPr>
              <a:spLocks noChangeArrowheads="1"/>
            </p:cNvSpPr>
            <p:nvPr/>
          </p:nvSpPr>
          <p:spPr bwMode="auto">
            <a:xfrm>
              <a:off x="3997" y="224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5" name="Freeform 514"/>
            <p:cNvSpPr>
              <a:spLocks noChangeArrowheads="1"/>
            </p:cNvSpPr>
            <p:nvPr/>
          </p:nvSpPr>
          <p:spPr bwMode="auto">
            <a:xfrm>
              <a:off x="3991" y="1176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6" name="Freeform 515"/>
            <p:cNvSpPr>
              <a:spLocks noChangeArrowheads="1"/>
            </p:cNvSpPr>
            <p:nvPr/>
          </p:nvSpPr>
          <p:spPr bwMode="auto">
            <a:xfrm>
              <a:off x="3991" y="1176"/>
              <a:ext cx="108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7" name="Freeform 516"/>
            <p:cNvSpPr>
              <a:spLocks noChangeArrowheads="1"/>
            </p:cNvSpPr>
            <p:nvPr/>
          </p:nvSpPr>
          <p:spPr bwMode="auto">
            <a:xfrm>
              <a:off x="3979" y="179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8" name="Freeform 517"/>
            <p:cNvSpPr>
              <a:spLocks noChangeArrowheads="1"/>
            </p:cNvSpPr>
            <p:nvPr/>
          </p:nvSpPr>
          <p:spPr bwMode="auto">
            <a:xfrm>
              <a:off x="3979" y="179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9" name="Oval 518"/>
            <p:cNvSpPr>
              <a:spLocks noChangeArrowheads="1"/>
            </p:cNvSpPr>
            <p:nvPr/>
          </p:nvSpPr>
          <p:spPr bwMode="auto">
            <a:xfrm>
              <a:off x="4057" y="97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0" name="Oval 519"/>
            <p:cNvSpPr>
              <a:spLocks noChangeArrowheads="1"/>
            </p:cNvSpPr>
            <p:nvPr/>
          </p:nvSpPr>
          <p:spPr bwMode="auto">
            <a:xfrm>
              <a:off x="4057" y="97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1" name="Freeform 520"/>
            <p:cNvSpPr>
              <a:spLocks noChangeArrowheads="1"/>
            </p:cNvSpPr>
            <p:nvPr/>
          </p:nvSpPr>
          <p:spPr bwMode="auto">
            <a:xfrm>
              <a:off x="3961" y="133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2" name="Freeform 521"/>
            <p:cNvSpPr>
              <a:spLocks noChangeArrowheads="1"/>
            </p:cNvSpPr>
            <p:nvPr/>
          </p:nvSpPr>
          <p:spPr bwMode="auto">
            <a:xfrm>
              <a:off x="3961" y="133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3" name="Freeform 522"/>
            <p:cNvSpPr>
              <a:spLocks noChangeArrowheads="1"/>
            </p:cNvSpPr>
            <p:nvPr/>
          </p:nvSpPr>
          <p:spPr bwMode="auto">
            <a:xfrm>
              <a:off x="3961" y="1194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4" name="Freeform 523"/>
            <p:cNvSpPr>
              <a:spLocks noChangeArrowheads="1"/>
            </p:cNvSpPr>
            <p:nvPr/>
          </p:nvSpPr>
          <p:spPr bwMode="auto">
            <a:xfrm>
              <a:off x="3961" y="1194"/>
              <a:ext cx="108" cy="155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5" name="Oval 524"/>
            <p:cNvSpPr>
              <a:spLocks noChangeArrowheads="1"/>
            </p:cNvSpPr>
            <p:nvPr/>
          </p:nvSpPr>
          <p:spPr bwMode="auto">
            <a:xfrm>
              <a:off x="4039" y="211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6" name="Oval 525"/>
            <p:cNvSpPr>
              <a:spLocks noChangeArrowheads="1"/>
            </p:cNvSpPr>
            <p:nvPr/>
          </p:nvSpPr>
          <p:spPr bwMode="auto">
            <a:xfrm>
              <a:off x="4039" y="211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7" name="Freeform 526"/>
            <p:cNvSpPr>
              <a:spLocks noChangeArrowheads="1"/>
            </p:cNvSpPr>
            <p:nvPr/>
          </p:nvSpPr>
          <p:spPr bwMode="auto">
            <a:xfrm>
              <a:off x="3949" y="194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8" name="Freeform 527"/>
            <p:cNvSpPr>
              <a:spLocks noChangeArrowheads="1"/>
            </p:cNvSpPr>
            <p:nvPr/>
          </p:nvSpPr>
          <p:spPr bwMode="auto">
            <a:xfrm>
              <a:off x="3949" y="194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9" name="Freeform 528"/>
            <p:cNvSpPr>
              <a:spLocks noChangeArrowheads="1"/>
            </p:cNvSpPr>
            <p:nvPr/>
          </p:nvSpPr>
          <p:spPr bwMode="auto">
            <a:xfrm>
              <a:off x="3949" y="1811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0" name="Freeform 529"/>
            <p:cNvSpPr>
              <a:spLocks noChangeArrowheads="1"/>
            </p:cNvSpPr>
            <p:nvPr/>
          </p:nvSpPr>
          <p:spPr bwMode="auto">
            <a:xfrm>
              <a:off x="3949" y="1811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1" name="Freeform 530"/>
            <p:cNvSpPr>
              <a:spLocks noChangeArrowheads="1"/>
            </p:cNvSpPr>
            <p:nvPr/>
          </p:nvSpPr>
          <p:spPr bwMode="auto">
            <a:xfrm>
              <a:off x="3931" y="13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2" name="Freeform 531"/>
            <p:cNvSpPr>
              <a:spLocks noChangeArrowheads="1"/>
            </p:cNvSpPr>
            <p:nvPr/>
          </p:nvSpPr>
          <p:spPr bwMode="auto">
            <a:xfrm>
              <a:off x="3931" y="13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3" name="Freeform 532"/>
            <p:cNvSpPr>
              <a:spLocks noChangeArrowheads="1"/>
            </p:cNvSpPr>
            <p:nvPr/>
          </p:nvSpPr>
          <p:spPr bwMode="auto">
            <a:xfrm>
              <a:off x="3931" y="149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4" name="Freeform 533"/>
            <p:cNvSpPr>
              <a:spLocks noChangeArrowheads="1"/>
            </p:cNvSpPr>
            <p:nvPr/>
          </p:nvSpPr>
          <p:spPr bwMode="auto">
            <a:xfrm>
              <a:off x="3931" y="149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5" name="Freeform 534"/>
            <p:cNvSpPr>
              <a:spLocks noChangeArrowheads="1"/>
            </p:cNvSpPr>
            <p:nvPr/>
          </p:nvSpPr>
          <p:spPr bwMode="auto">
            <a:xfrm>
              <a:off x="3920" y="1967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6" name="Freeform 535"/>
            <p:cNvSpPr>
              <a:spLocks noChangeArrowheads="1"/>
            </p:cNvSpPr>
            <p:nvPr/>
          </p:nvSpPr>
          <p:spPr bwMode="auto">
            <a:xfrm>
              <a:off x="3920" y="1967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7" name="Freeform 536"/>
            <p:cNvSpPr>
              <a:spLocks noChangeArrowheads="1"/>
            </p:cNvSpPr>
            <p:nvPr/>
          </p:nvSpPr>
          <p:spPr bwMode="auto">
            <a:xfrm>
              <a:off x="3920" y="2111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8" name="Freeform 537"/>
            <p:cNvSpPr>
              <a:spLocks noChangeArrowheads="1"/>
            </p:cNvSpPr>
            <p:nvPr/>
          </p:nvSpPr>
          <p:spPr bwMode="auto">
            <a:xfrm>
              <a:off x="3920" y="2111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9" name="Oval 538"/>
            <p:cNvSpPr>
              <a:spLocks noChangeArrowheads="1"/>
            </p:cNvSpPr>
            <p:nvPr/>
          </p:nvSpPr>
          <p:spPr bwMode="auto">
            <a:xfrm>
              <a:off x="3985" y="208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0" name="Oval 539"/>
            <p:cNvSpPr>
              <a:spLocks noChangeArrowheads="1"/>
            </p:cNvSpPr>
            <p:nvPr/>
          </p:nvSpPr>
          <p:spPr bwMode="auto">
            <a:xfrm>
              <a:off x="3985" y="208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1" name="Freeform 540"/>
            <p:cNvSpPr>
              <a:spLocks noChangeArrowheads="1"/>
            </p:cNvSpPr>
            <p:nvPr/>
          </p:nvSpPr>
          <p:spPr bwMode="auto">
            <a:xfrm>
              <a:off x="3902" y="151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29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2" name="Freeform 541"/>
            <p:cNvSpPr>
              <a:spLocks noChangeArrowheads="1"/>
            </p:cNvSpPr>
            <p:nvPr/>
          </p:nvSpPr>
          <p:spPr bwMode="auto">
            <a:xfrm>
              <a:off x="3902" y="151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3" name="Freeform 542"/>
            <p:cNvSpPr>
              <a:spLocks noChangeArrowheads="1"/>
            </p:cNvSpPr>
            <p:nvPr/>
          </p:nvSpPr>
          <p:spPr bwMode="auto">
            <a:xfrm>
              <a:off x="3902" y="1649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4" name="Freeform 543"/>
            <p:cNvSpPr>
              <a:spLocks noChangeArrowheads="1"/>
            </p:cNvSpPr>
            <p:nvPr/>
          </p:nvSpPr>
          <p:spPr bwMode="auto">
            <a:xfrm>
              <a:off x="3902" y="164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5" name="Freeform 544"/>
            <p:cNvSpPr>
              <a:spLocks noChangeArrowheads="1"/>
            </p:cNvSpPr>
            <p:nvPr/>
          </p:nvSpPr>
          <p:spPr bwMode="auto">
            <a:xfrm>
              <a:off x="3884" y="1194"/>
              <a:ext cx="107" cy="155"/>
            </a:xfrm>
            <a:custGeom>
              <a:avLst/>
              <a:gdLst>
                <a:gd name="T0" fmla="*/ 77 w 107"/>
                <a:gd name="T1" fmla="*/ 155 h 155"/>
                <a:gd name="T2" fmla="*/ 0 w 107"/>
                <a:gd name="T3" fmla="*/ 18 h 155"/>
                <a:gd name="T4" fmla="*/ 107 w 107"/>
                <a:gd name="T5" fmla="*/ 0 h 155"/>
                <a:gd name="T6" fmla="*/ 77 w 107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6" name="Freeform 545"/>
            <p:cNvSpPr>
              <a:spLocks noChangeArrowheads="1"/>
            </p:cNvSpPr>
            <p:nvPr/>
          </p:nvSpPr>
          <p:spPr bwMode="auto">
            <a:xfrm>
              <a:off x="3884" y="1194"/>
              <a:ext cx="107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7" name="Oval 546"/>
            <p:cNvSpPr>
              <a:spLocks noChangeArrowheads="1"/>
            </p:cNvSpPr>
            <p:nvPr/>
          </p:nvSpPr>
          <p:spPr bwMode="auto">
            <a:xfrm>
              <a:off x="3961" y="11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8" name="Oval 547"/>
            <p:cNvSpPr>
              <a:spLocks noChangeArrowheads="1"/>
            </p:cNvSpPr>
            <p:nvPr/>
          </p:nvSpPr>
          <p:spPr bwMode="auto">
            <a:xfrm>
              <a:off x="3961" y="11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9" name="Freeform 548"/>
            <p:cNvSpPr>
              <a:spLocks noChangeArrowheads="1"/>
            </p:cNvSpPr>
            <p:nvPr/>
          </p:nvSpPr>
          <p:spPr bwMode="auto">
            <a:xfrm>
              <a:off x="3872" y="1667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0" name="Freeform 549"/>
            <p:cNvSpPr>
              <a:spLocks noChangeArrowheads="1"/>
            </p:cNvSpPr>
            <p:nvPr/>
          </p:nvSpPr>
          <p:spPr bwMode="auto">
            <a:xfrm>
              <a:off x="3872" y="1667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1" name="Freeform 550"/>
            <p:cNvSpPr>
              <a:spLocks noChangeArrowheads="1"/>
            </p:cNvSpPr>
            <p:nvPr/>
          </p:nvSpPr>
          <p:spPr bwMode="auto">
            <a:xfrm>
              <a:off x="3872" y="1811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2" name="Freeform 551"/>
            <p:cNvSpPr>
              <a:spLocks noChangeArrowheads="1"/>
            </p:cNvSpPr>
            <p:nvPr/>
          </p:nvSpPr>
          <p:spPr bwMode="auto">
            <a:xfrm>
              <a:off x="3872" y="1811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3" name="Freeform 552"/>
            <p:cNvSpPr>
              <a:spLocks noChangeArrowheads="1"/>
            </p:cNvSpPr>
            <p:nvPr/>
          </p:nvSpPr>
          <p:spPr bwMode="auto">
            <a:xfrm>
              <a:off x="3854" y="1212"/>
              <a:ext cx="107" cy="161"/>
            </a:xfrm>
            <a:custGeom>
              <a:avLst/>
              <a:gdLst>
                <a:gd name="T0" fmla="*/ 0 w 107"/>
                <a:gd name="T1" fmla="*/ 161 h 161"/>
                <a:gd name="T2" fmla="*/ 107 w 107"/>
                <a:gd name="T3" fmla="*/ 137 h 161"/>
                <a:gd name="T4" fmla="*/ 30 w 107"/>
                <a:gd name="T5" fmla="*/ 0 h 161"/>
                <a:gd name="T6" fmla="*/ 0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4" name="Freeform 553"/>
            <p:cNvSpPr>
              <a:spLocks noChangeArrowheads="1"/>
            </p:cNvSpPr>
            <p:nvPr/>
          </p:nvSpPr>
          <p:spPr bwMode="auto">
            <a:xfrm>
              <a:off x="3854" y="1212"/>
              <a:ext cx="107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5" name="Freeform 554"/>
            <p:cNvSpPr>
              <a:spLocks noChangeArrowheads="1"/>
            </p:cNvSpPr>
            <p:nvPr/>
          </p:nvSpPr>
          <p:spPr bwMode="auto">
            <a:xfrm>
              <a:off x="3854" y="1349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6" name="Freeform 555"/>
            <p:cNvSpPr>
              <a:spLocks noChangeArrowheads="1"/>
            </p:cNvSpPr>
            <p:nvPr/>
          </p:nvSpPr>
          <p:spPr bwMode="auto">
            <a:xfrm>
              <a:off x="3854" y="134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7" name="Freeform 556"/>
            <p:cNvSpPr>
              <a:spLocks noChangeArrowheads="1"/>
            </p:cNvSpPr>
            <p:nvPr/>
          </p:nvSpPr>
          <p:spPr bwMode="auto">
            <a:xfrm>
              <a:off x="3842" y="1967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8" name="Freeform 557"/>
            <p:cNvSpPr>
              <a:spLocks noChangeArrowheads="1"/>
            </p:cNvSpPr>
            <p:nvPr/>
          </p:nvSpPr>
          <p:spPr bwMode="auto">
            <a:xfrm>
              <a:off x="3842" y="1967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9" name="Freeform 558"/>
            <p:cNvSpPr>
              <a:spLocks noChangeArrowheads="1"/>
            </p:cNvSpPr>
            <p:nvPr/>
          </p:nvSpPr>
          <p:spPr bwMode="auto">
            <a:xfrm>
              <a:off x="3842" y="1829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38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0" name="Freeform 559"/>
            <p:cNvSpPr>
              <a:spLocks noChangeArrowheads="1"/>
            </p:cNvSpPr>
            <p:nvPr/>
          </p:nvSpPr>
          <p:spPr bwMode="auto">
            <a:xfrm>
              <a:off x="3842" y="1829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1" name="Oval 560"/>
            <p:cNvSpPr>
              <a:spLocks noChangeArrowheads="1"/>
            </p:cNvSpPr>
            <p:nvPr/>
          </p:nvSpPr>
          <p:spPr bwMode="auto">
            <a:xfrm>
              <a:off x="3920" y="1979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82" name="Oval 561"/>
            <p:cNvSpPr>
              <a:spLocks noChangeArrowheads="1"/>
            </p:cNvSpPr>
            <p:nvPr/>
          </p:nvSpPr>
          <p:spPr bwMode="auto">
            <a:xfrm>
              <a:off x="3920" y="1979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83" name="Freeform 562"/>
            <p:cNvSpPr>
              <a:spLocks noChangeArrowheads="1"/>
            </p:cNvSpPr>
            <p:nvPr/>
          </p:nvSpPr>
          <p:spPr bwMode="auto">
            <a:xfrm>
              <a:off x="3824" y="1373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4" name="Freeform 563"/>
            <p:cNvSpPr>
              <a:spLocks noChangeArrowheads="1"/>
            </p:cNvSpPr>
            <p:nvPr/>
          </p:nvSpPr>
          <p:spPr bwMode="auto">
            <a:xfrm>
              <a:off x="3824" y="1373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5" name="Freeform 564"/>
            <p:cNvSpPr>
              <a:spLocks noChangeArrowheads="1"/>
            </p:cNvSpPr>
            <p:nvPr/>
          </p:nvSpPr>
          <p:spPr bwMode="auto">
            <a:xfrm>
              <a:off x="3824" y="1511"/>
              <a:ext cx="107" cy="156"/>
            </a:xfrm>
            <a:custGeom>
              <a:avLst/>
              <a:gdLst>
                <a:gd name="T0" fmla="*/ 78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8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6" name="Freeform 565"/>
            <p:cNvSpPr>
              <a:spLocks noChangeArrowheads="1"/>
            </p:cNvSpPr>
            <p:nvPr/>
          </p:nvSpPr>
          <p:spPr bwMode="auto">
            <a:xfrm>
              <a:off x="3824" y="1511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7" name="Freeform 566"/>
            <p:cNvSpPr>
              <a:spLocks noChangeArrowheads="1"/>
            </p:cNvSpPr>
            <p:nvPr/>
          </p:nvSpPr>
          <p:spPr bwMode="auto">
            <a:xfrm>
              <a:off x="3794" y="1667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8" name="Freeform 567"/>
            <p:cNvSpPr>
              <a:spLocks noChangeArrowheads="1"/>
            </p:cNvSpPr>
            <p:nvPr/>
          </p:nvSpPr>
          <p:spPr bwMode="auto">
            <a:xfrm>
              <a:off x="3794" y="1667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9" name="Freeform 568"/>
            <p:cNvSpPr>
              <a:spLocks noChangeArrowheads="1"/>
            </p:cNvSpPr>
            <p:nvPr/>
          </p:nvSpPr>
          <p:spPr bwMode="auto">
            <a:xfrm>
              <a:off x="3794" y="152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0" name="Freeform 569"/>
            <p:cNvSpPr>
              <a:spLocks noChangeArrowheads="1"/>
            </p:cNvSpPr>
            <p:nvPr/>
          </p:nvSpPr>
          <p:spPr bwMode="auto">
            <a:xfrm>
              <a:off x="3794" y="152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1" name="Oval 570"/>
            <p:cNvSpPr>
              <a:spLocks noChangeArrowheads="1"/>
            </p:cNvSpPr>
            <p:nvPr/>
          </p:nvSpPr>
          <p:spPr bwMode="auto">
            <a:xfrm>
              <a:off x="3860" y="129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2" name="Oval 571"/>
            <p:cNvSpPr>
              <a:spLocks noChangeArrowheads="1"/>
            </p:cNvSpPr>
            <p:nvPr/>
          </p:nvSpPr>
          <p:spPr bwMode="auto">
            <a:xfrm>
              <a:off x="3860" y="129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3" name="Oval 572"/>
            <p:cNvSpPr>
              <a:spLocks noChangeArrowheads="1"/>
            </p:cNvSpPr>
            <p:nvPr/>
          </p:nvSpPr>
          <p:spPr bwMode="auto">
            <a:xfrm>
              <a:off x="3842" y="124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4" name="Oval 573"/>
            <p:cNvSpPr>
              <a:spLocks noChangeArrowheads="1"/>
            </p:cNvSpPr>
            <p:nvPr/>
          </p:nvSpPr>
          <p:spPr bwMode="auto">
            <a:xfrm>
              <a:off x="3842" y="124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5" name="Freeform 574"/>
            <p:cNvSpPr>
              <a:spLocks noChangeArrowheads="1"/>
            </p:cNvSpPr>
            <p:nvPr/>
          </p:nvSpPr>
          <p:spPr bwMode="auto">
            <a:xfrm>
              <a:off x="3776" y="1212"/>
              <a:ext cx="108" cy="161"/>
            </a:xfrm>
            <a:custGeom>
              <a:avLst/>
              <a:gdLst>
                <a:gd name="T0" fmla="*/ 78 w 108"/>
                <a:gd name="T1" fmla="*/ 161 h 161"/>
                <a:gd name="T2" fmla="*/ 0 w 108"/>
                <a:gd name="T3" fmla="*/ 17 h 161"/>
                <a:gd name="T4" fmla="*/ 108 w 108"/>
                <a:gd name="T5" fmla="*/ 0 h 161"/>
                <a:gd name="T6" fmla="*/ 78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6" name="Freeform 575"/>
            <p:cNvSpPr>
              <a:spLocks noChangeArrowheads="1"/>
            </p:cNvSpPr>
            <p:nvPr/>
          </p:nvSpPr>
          <p:spPr bwMode="auto">
            <a:xfrm>
              <a:off x="3776" y="1212"/>
              <a:ext cx="108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7" name="Oval 576"/>
            <p:cNvSpPr>
              <a:spLocks noChangeArrowheads="1"/>
            </p:cNvSpPr>
            <p:nvPr/>
          </p:nvSpPr>
          <p:spPr bwMode="auto">
            <a:xfrm>
              <a:off x="3824" y="181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8" name="Oval 577"/>
            <p:cNvSpPr>
              <a:spLocks noChangeArrowheads="1"/>
            </p:cNvSpPr>
            <p:nvPr/>
          </p:nvSpPr>
          <p:spPr bwMode="auto">
            <a:xfrm>
              <a:off x="3824" y="181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9" name="Freeform 578"/>
            <p:cNvSpPr>
              <a:spLocks noChangeArrowheads="1"/>
            </p:cNvSpPr>
            <p:nvPr/>
          </p:nvSpPr>
          <p:spPr bwMode="auto">
            <a:xfrm>
              <a:off x="3758" y="1691"/>
              <a:ext cx="114" cy="156"/>
            </a:xfrm>
            <a:custGeom>
              <a:avLst/>
              <a:gdLst>
                <a:gd name="T0" fmla="*/ 0 w 114"/>
                <a:gd name="T1" fmla="*/ 156 h 156"/>
                <a:gd name="T2" fmla="*/ 114 w 114"/>
                <a:gd name="T3" fmla="*/ 138 h 156"/>
                <a:gd name="T4" fmla="*/ 36 w 114"/>
                <a:gd name="T5" fmla="*/ 0 h 156"/>
                <a:gd name="T6" fmla="*/ 0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0" name="Freeform 579"/>
            <p:cNvSpPr>
              <a:spLocks noChangeArrowheads="1"/>
            </p:cNvSpPr>
            <p:nvPr/>
          </p:nvSpPr>
          <p:spPr bwMode="auto">
            <a:xfrm>
              <a:off x="3758" y="1691"/>
              <a:ext cx="114" cy="156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1" name="Freeform 580"/>
            <p:cNvSpPr>
              <a:spLocks noChangeArrowheads="1"/>
            </p:cNvSpPr>
            <p:nvPr/>
          </p:nvSpPr>
          <p:spPr bwMode="auto">
            <a:xfrm>
              <a:off x="3680" y="1691"/>
              <a:ext cx="114" cy="156"/>
            </a:xfrm>
            <a:custGeom>
              <a:avLst/>
              <a:gdLst>
                <a:gd name="T0" fmla="*/ 78 w 114"/>
                <a:gd name="T1" fmla="*/ 156 h 156"/>
                <a:gd name="T2" fmla="*/ 0 w 114"/>
                <a:gd name="T3" fmla="*/ 18 h 156"/>
                <a:gd name="T4" fmla="*/ 114 w 114"/>
                <a:gd name="T5" fmla="*/ 0 h 156"/>
                <a:gd name="T6" fmla="*/ 78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2" name="Freeform 581"/>
            <p:cNvSpPr>
              <a:spLocks noChangeArrowheads="1"/>
            </p:cNvSpPr>
            <p:nvPr/>
          </p:nvSpPr>
          <p:spPr bwMode="auto">
            <a:xfrm>
              <a:off x="3680" y="1691"/>
              <a:ext cx="114" cy="156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3" name="Freeform 582"/>
            <p:cNvSpPr>
              <a:spLocks noChangeArrowheads="1"/>
            </p:cNvSpPr>
            <p:nvPr/>
          </p:nvSpPr>
          <p:spPr bwMode="auto">
            <a:xfrm>
              <a:off x="3758" y="1829"/>
              <a:ext cx="114" cy="162"/>
            </a:xfrm>
            <a:custGeom>
              <a:avLst/>
              <a:gdLst>
                <a:gd name="T0" fmla="*/ 84 w 114"/>
                <a:gd name="T1" fmla="*/ 162 h 162"/>
                <a:gd name="T2" fmla="*/ 0 w 114"/>
                <a:gd name="T3" fmla="*/ 18 h 162"/>
                <a:gd name="T4" fmla="*/ 114 w 114"/>
                <a:gd name="T5" fmla="*/ 0 h 162"/>
                <a:gd name="T6" fmla="*/ 84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4" name="Freeform 583"/>
            <p:cNvSpPr>
              <a:spLocks noChangeArrowheads="1"/>
            </p:cNvSpPr>
            <p:nvPr/>
          </p:nvSpPr>
          <p:spPr bwMode="auto">
            <a:xfrm>
              <a:off x="3758" y="1829"/>
              <a:ext cx="114" cy="162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5" name="Oval 584"/>
            <p:cNvSpPr>
              <a:spLocks noChangeArrowheads="1"/>
            </p:cNvSpPr>
            <p:nvPr/>
          </p:nvSpPr>
          <p:spPr bwMode="auto">
            <a:xfrm>
              <a:off x="3836" y="130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06" name="Oval 585"/>
            <p:cNvSpPr>
              <a:spLocks noChangeArrowheads="1"/>
            </p:cNvSpPr>
            <p:nvPr/>
          </p:nvSpPr>
          <p:spPr bwMode="auto">
            <a:xfrm>
              <a:off x="3836" y="130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07" name="Freeform 586"/>
            <p:cNvSpPr>
              <a:spLocks noChangeArrowheads="1"/>
            </p:cNvSpPr>
            <p:nvPr/>
          </p:nvSpPr>
          <p:spPr bwMode="auto">
            <a:xfrm>
              <a:off x="3746" y="122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8" name="Freeform 587"/>
            <p:cNvSpPr>
              <a:spLocks noChangeArrowheads="1"/>
            </p:cNvSpPr>
            <p:nvPr/>
          </p:nvSpPr>
          <p:spPr bwMode="auto">
            <a:xfrm>
              <a:off x="3746" y="122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9" name="Freeform 588"/>
            <p:cNvSpPr>
              <a:spLocks noChangeArrowheads="1"/>
            </p:cNvSpPr>
            <p:nvPr/>
          </p:nvSpPr>
          <p:spPr bwMode="auto">
            <a:xfrm>
              <a:off x="3746" y="137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0" name="Freeform 589"/>
            <p:cNvSpPr>
              <a:spLocks noChangeArrowheads="1"/>
            </p:cNvSpPr>
            <p:nvPr/>
          </p:nvSpPr>
          <p:spPr bwMode="auto">
            <a:xfrm>
              <a:off x="3746" y="137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1" name="Freeform 590"/>
            <p:cNvSpPr>
              <a:spLocks noChangeArrowheads="1"/>
            </p:cNvSpPr>
            <p:nvPr/>
          </p:nvSpPr>
          <p:spPr bwMode="auto">
            <a:xfrm>
              <a:off x="3716" y="1391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2" name="Freeform 591"/>
            <p:cNvSpPr>
              <a:spLocks noChangeArrowheads="1"/>
            </p:cNvSpPr>
            <p:nvPr/>
          </p:nvSpPr>
          <p:spPr bwMode="auto">
            <a:xfrm>
              <a:off x="3716" y="1391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3" name="Freeform 592"/>
            <p:cNvSpPr>
              <a:spLocks noChangeArrowheads="1"/>
            </p:cNvSpPr>
            <p:nvPr/>
          </p:nvSpPr>
          <p:spPr bwMode="auto">
            <a:xfrm>
              <a:off x="3716" y="152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4" name="Freeform 593"/>
            <p:cNvSpPr>
              <a:spLocks noChangeArrowheads="1"/>
            </p:cNvSpPr>
            <p:nvPr/>
          </p:nvSpPr>
          <p:spPr bwMode="auto">
            <a:xfrm>
              <a:off x="3716" y="152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5" name="Freeform 594"/>
            <p:cNvSpPr>
              <a:spLocks noChangeArrowheads="1"/>
            </p:cNvSpPr>
            <p:nvPr/>
          </p:nvSpPr>
          <p:spPr bwMode="auto">
            <a:xfrm>
              <a:off x="3680" y="1547"/>
              <a:ext cx="114" cy="162"/>
            </a:xfrm>
            <a:custGeom>
              <a:avLst/>
              <a:gdLst>
                <a:gd name="T0" fmla="*/ 0 w 114"/>
                <a:gd name="T1" fmla="*/ 162 h 162"/>
                <a:gd name="T2" fmla="*/ 114 w 114"/>
                <a:gd name="T3" fmla="*/ 144 h 162"/>
                <a:gd name="T4" fmla="*/ 36 w 114"/>
                <a:gd name="T5" fmla="*/ 0 h 162"/>
                <a:gd name="T6" fmla="*/ 0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6" name="Freeform 595"/>
            <p:cNvSpPr>
              <a:spLocks noChangeArrowheads="1"/>
            </p:cNvSpPr>
            <p:nvPr/>
          </p:nvSpPr>
          <p:spPr bwMode="auto">
            <a:xfrm>
              <a:off x="3680" y="1547"/>
              <a:ext cx="114" cy="162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7" name="Oval 596"/>
            <p:cNvSpPr>
              <a:spLocks noChangeArrowheads="1"/>
            </p:cNvSpPr>
            <p:nvPr/>
          </p:nvSpPr>
          <p:spPr bwMode="auto">
            <a:xfrm>
              <a:off x="3752" y="185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18" name="Oval 597"/>
            <p:cNvSpPr>
              <a:spLocks noChangeArrowheads="1"/>
            </p:cNvSpPr>
            <p:nvPr/>
          </p:nvSpPr>
          <p:spPr bwMode="auto">
            <a:xfrm>
              <a:off x="3752" y="1859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19" name="Freeform 598"/>
            <p:cNvSpPr>
              <a:spLocks noChangeArrowheads="1"/>
            </p:cNvSpPr>
            <p:nvPr/>
          </p:nvSpPr>
          <p:spPr bwMode="auto">
            <a:xfrm>
              <a:off x="3668" y="122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0" name="Freeform 599"/>
            <p:cNvSpPr>
              <a:spLocks noChangeArrowheads="1"/>
            </p:cNvSpPr>
            <p:nvPr/>
          </p:nvSpPr>
          <p:spPr bwMode="auto">
            <a:xfrm>
              <a:off x="3668" y="122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1" name="Oval 600"/>
            <p:cNvSpPr>
              <a:spLocks noChangeArrowheads="1"/>
            </p:cNvSpPr>
            <p:nvPr/>
          </p:nvSpPr>
          <p:spPr bwMode="auto">
            <a:xfrm>
              <a:off x="3740" y="10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2" name="Oval 601"/>
            <p:cNvSpPr>
              <a:spLocks noChangeArrowheads="1"/>
            </p:cNvSpPr>
            <p:nvPr/>
          </p:nvSpPr>
          <p:spPr bwMode="auto">
            <a:xfrm>
              <a:off x="3740" y="10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3" name="Oval 602"/>
            <p:cNvSpPr>
              <a:spLocks noChangeArrowheads="1"/>
            </p:cNvSpPr>
            <p:nvPr/>
          </p:nvSpPr>
          <p:spPr bwMode="auto">
            <a:xfrm>
              <a:off x="3740" y="129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4" name="Oval 603"/>
            <p:cNvSpPr>
              <a:spLocks noChangeArrowheads="1"/>
            </p:cNvSpPr>
            <p:nvPr/>
          </p:nvSpPr>
          <p:spPr bwMode="auto">
            <a:xfrm>
              <a:off x="3740" y="129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5" name="Oval 604"/>
            <p:cNvSpPr>
              <a:spLocks noChangeArrowheads="1"/>
            </p:cNvSpPr>
            <p:nvPr/>
          </p:nvSpPr>
          <p:spPr bwMode="auto">
            <a:xfrm>
              <a:off x="3722" y="151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6" name="Oval 605"/>
            <p:cNvSpPr>
              <a:spLocks noChangeArrowheads="1"/>
            </p:cNvSpPr>
            <p:nvPr/>
          </p:nvSpPr>
          <p:spPr bwMode="auto">
            <a:xfrm>
              <a:off x="3722" y="151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7" name="Freeform 606"/>
            <p:cNvSpPr>
              <a:spLocks noChangeArrowheads="1"/>
            </p:cNvSpPr>
            <p:nvPr/>
          </p:nvSpPr>
          <p:spPr bwMode="auto">
            <a:xfrm>
              <a:off x="3632" y="1253"/>
              <a:ext cx="114" cy="156"/>
            </a:xfrm>
            <a:custGeom>
              <a:avLst/>
              <a:gdLst>
                <a:gd name="T0" fmla="*/ 0 w 114"/>
                <a:gd name="T1" fmla="*/ 156 h 156"/>
                <a:gd name="T2" fmla="*/ 114 w 114"/>
                <a:gd name="T3" fmla="*/ 138 h 156"/>
                <a:gd name="T4" fmla="*/ 36 w 114"/>
                <a:gd name="T5" fmla="*/ 0 h 156"/>
                <a:gd name="T6" fmla="*/ 0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8" name="Freeform 607"/>
            <p:cNvSpPr>
              <a:spLocks noChangeArrowheads="1"/>
            </p:cNvSpPr>
            <p:nvPr/>
          </p:nvSpPr>
          <p:spPr bwMode="auto">
            <a:xfrm>
              <a:off x="3632" y="1253"/>
              <a:ext cx="114" cy="156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9" name="Oval 608"/>
            <p:cNvSpPr>
              <a:spLocks noChangeArrowheads="1"/>
            </p:cNvSpPr>
            <p:nvPr/>
          </p:nvSpPr>
          <p:spPr bwMode="auto">
            <a:xfrm>
              <a:off x="3597" y="1301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0" name="Oval 609"/>
            <p:cNvSpPr>
              <a:spLocks noChangeArrowheads="1"/>
            </p:cNvSpPr>
            <p:nvPr/>
          </p:nvSpPr>
          <p:spPr bwMode="auto">
            <a:xfrm>
              <a:off x="3597" y="1301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1" name="Freeform 610"/>
            <p:cNvSpPr>
              <a:spLocks noChangeArrowheads="1"/>
            </p:cNvSpPr>
            <p:nvPr/>
          </p:nvSpPr>
          <p:spPr bwMode="auto">
            <a:xfrm>
              <a:off x="3555" y="1253"/>
              <a:ext cx="113" cy="156"/>
            </a:xfrm>
            <a:custGeom>
              <a:avLst/>
              <a:gdLst>
                <a:gd name="T0" fmla="*/ 77 w 113"/>
                <a:gd name="T1" fmla="*/ 156 h 156"/>
                <a:gd name="T2" fmla="*/ 0 w 113"/>
                <a:gd name="T3" fmla="*/ 18 h 156"/>
                <a:gd name="T4" fmla="*/ 113 w 113"/>
                <a:gd name="T5" fmla="*/ 0 h 156"/>
                <a:gd name="T6" fmla="*/ 77 w 113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2" name="Freeform 611"/>
            <p:cNvSpPr>
              <a:spLocks noChangeArrowheads="1"/>
            </p:cNvSpPr>
            <p:nvPr/>
          </p:nvSpPr>
          <p:spPr bwMode="auto">
            <a:xfrm>
              <a:off x="3555" y="1253"/>
              <a:ext cx="113" cy="156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3" name="Freeform 612"/>
            <p:cNvSpPr>
              <a:spLocks noChangeArrowheads="1"/>
            </p:cNvSpPr>
            <p:nvPr/>
          </p:nvSpPr>
          <p:spPr bwMode="auto">
            <a:xfrm>
              <a:off x="3632" y="1391"/>
              <a:ext cx="114" cy="156"/>
            </a:xfrm>
            <a:custGeom>
              <a:avLst/>
              <a:gdLst>
                <a:gd name="T0" fmla="*/ 84 w 114"/>
                <a:gd name="T1" fmla="*/ 156 h 156"/>
                <a:gd name="T2" fmla="*/ 0 w 114"/>
                <a:gd name="T3" fmla="*/ 18 h 156"/>
                <a:gd name="T4" fmla="*/ 114 w 114"/>
                <a:gd name="T5" fmla="*/ 0 h 156"/>
                <a:gd name="T6" fmla="*/ 84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4" name="Freeform 613"/>
            <p:cNvSpPr>
              <a:spLocks noChangeArrowheads="1"/>
            </p:cNvSpPr>
            <p:nvPr/>
          </p:nvSpPr>
          <p:spPr bwMode="auto">
            <a:xfrm>
              <a:off x="3632" y="1391"/>
              <a:ext cx="114" cy="156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5" name="Oval 614"/>
            <p:cNvSpPr>
              <a:spLocks noChangeArrowheads="1"/>
            </p:cNvSpPr>
            <p:nvPr/>
          </p:nvSpPr>
          <p:spPr bwMode="auto">
            <a:xfrm>
              <a:off x="3549" y="137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6" name="Oval 615"/>
            <p:cNvSpPr>
              <a:spLocks noChangeArrowheads="1"/>
            </p:cNvSpPr>
            <p:nvPr/>
          </p:nvSpPr>
          <p:spPr bwMode="auto">
            <a:xfrm>
              <a:off x="3549" y="1379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7" name="Freeform 616"/>
            <p:cNvSpPr>
              <a:spLocks noChangeArrowheads="1"/>
            </p:cNvSpPr>
            <p:nvPr/>
          </p:nvSpPr>
          <p:spPr bwMode="auto">
            <a:xfrm>
              <a:off x="3525" y="127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8" name="Freeform 617"/>
            <p:cNvSpPr>
              <a:spLocks noChangeArrowheads="1"/>
            </p:cNvSpPr>
            <p:nvPr/>
          </p:nvSpPr>
          <p:spPr bwMode="auto">
            <a:xfrm>
              <a:off x="3525" y="127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9" name="Freeform 618"/>
            <p:cNvSpPr>
              <a:spLocks noChangeArrowheads="1"/>
            </p:cNvSpPr>
            <p:nvPr/>
          </p:nvSpPr>
          <p:spPr bwMode="auto">
            <a:xfrm>
              <a:off x="3603" y="1409"/>
              <a:ext cx="113" cy="162"/>
            </a:xfrm>
            <a:custGeom>
              <a:avLst/>
              <a:gdLst>
                <a:gd name="T0" fmla="*/ 0 w 113"/>
                <a:gd name="T1" fmla="*/ 162 h 162"/>
                <a:gd name="T2" fmla="*/ 113 w 113"/>
                <a:gd name="T3" fmla="*/ 138 h 162"/>
                <a:gd name="T4" fmla="*/ 29 w 113"/>
                <a:gd name="T5" fmla="*/ 0 h 162"/>
                <a:gd name="T6" fmla="*/ 0 w 113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0" name="Freeform 619"/>
            <p:cNvSpPr>
              <a:spLocks noChangeArrowheads="1"/>
            </p:cNvSpPr>
            <p:nvPr/>
          </p:nvSpPr>
          <p:spPr bwMode="auto">
            <a:xfrm>
              <a:off x="3603" y="1409"/>
              <a:ext cx="113" cy="162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1" name="Freeform 620"/>
            <p:cNvSpPr>
              <a:spLocks noChangeArrowheads="1"/>
            </p:cNvSpPr>
            <p:nvPr/>
          </p:nvSpPr>
          <p:spPr bwMode="auto">
            <a:xfrm>
              <a:off x="3603" y="1547"/>
              <a:ext cx="113" cy="162"/>
            </a:xfrm>
            <a:custGeom>
              <a:avLst/>
              <a:gdLst>
                <a:gd name="T0" fmla="*/ 77 w 113"/>
                <a:gd name="T1" fmla="*/ 162 h 162"/>
                <a:gd name="T2" fmla="*/ 0 w 113"/>
                <a:gd name="T3" fmla="*/ 24 h 162"/>
                <a:gd name="T4" fmla="*/ 113 w 113"/>
                <a:gd name="T5" fmla="*/ 0 h 162"/>
                <a:gd name="T6" fmla="*/ 77 w 113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2" name="Freeform 621"/>
            <p:cNvSpPr>
              <a:spLocks noChangeArrowheads="1"/>
            </p:cNvSpPr>
            <p:nvPr/>
          </p:nvSpPr>
          <p:spPr bwMode="auto">
            <a:xfrm>
              <a:off x="3603" y="1547"/>
              <a:ext cx="113" cy="162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3" name="Oval 622"/>
            <p:cNvSpPr>
              <a:spLocks noChangeArrowheads="1"/>
            </p:cNvSpPr>
            <p:nvPr/>
          </p:nvSpPr>
          <p:spPr bwMode="auto">
            <a:xfrm>
              <a:off x="3668" y="106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4" name="Oval 623"/>
            <p:cNvSpPr>
              <a:spLocks noChangeArrowheads="1"/>
            </p:cNvSpPr>
            <p:nvPr/>
          </p:nvSpPr>
          <p:spPr bwMode="auto">
            <a:xfrm>
              <a:off x="3668" y="106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5" name="Oval 624"/>
            <p:cNvSpPr>
              <a:spLocks noChangeArrowheads="1"/>
            </p:cNvSpPr>
            <p:nvPr/>
          </p:nvSpPr>
          <p:spPr bwMode="auto">
            <a:xfrm>
              <a:off x="3638" y="168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6" name="Oval 625"/>
            <p:cNvSpPr>
              <a:spLocks noChangeArrowheads="1"/>
            </p:cNvSpPr>
            <p:nvPr/>
          </p:nvSpPr>
          <p:spPr bwMode="auto">
            <a:xfrm>
              <a:off x="3638" y="168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7" name="Freeform 626"/>
            <p:cNvSpPr>
              <a:spLocks noChangeArrowheads="1"/>
            </p:cNvSpPr>
            <p:nvPr/>
          </p:nvSpPr>
          <p:spPr bwMode="auto">
            <a:xfrm>
              <a:off x="3447" y="1271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8" name="Freeform 627"/>
            <p:cNvSpPr>
              <a:spLocks noChangeArrowheads="1"/>
            </p:cNvSpPr>
            <p:nvPr/>
          </p:nvSpPr>
          <p:spPr bwMode="auto">
            <a:xfrm>
              <a:off x="3447" y="1271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9" name="Freeform 628"/>
            <p:cNvSpPr>
              <a:spLocks noChangeArrowheads="1"/>
            </p:cNvSpPr>
            <p:nvPr/>
          </p:nvSpPr>
          <p:spPr bwMode="auto">
            <a:xfrm>
              <a:off x="3525" y="1409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50" name="Freeform 629"/>
            <p:cNvSpPr>
              <a:spLocks noChangeArrowheads="1"/>
            </p:cNvSpPr>
            <p:nvPr/>
          </p:nvSpPr>
          <p:spPr bwMode="auto">
            <a:xfrm>
              <a:off x="3525" y="140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51" name="Oval 630"/>
            <p:cNvSpPr>
              <a:spLocks noChangeArrowheads="1"/>
            </p:cNvSpPr>
            <p:nvPr/>
          </p:nvSpPr>
          <p:spPr bwMode="auto">
            <a:xfrm>
              <a:off x="3471" y="142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52" name="Oval 631"/>
            <p:cNvSpPr>
              <a:spLocks noChangeArrowheads="1"/>
            </p:cNvSpPr>
            <p:nvPr/>
          </p:nvSpPr>
          <p:spPr bwMode="auto">
            <a:xfrm>
              <a:off x="3471" y="142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53" name="Rectangle 632"/>
            <p:cNvSpPr>
              <a:spLocks noChangeArrowheads="1"/>
            </p:cNvSpPr>
            <p:nvPr/>
          </p:nvSpPr>
          <p:spPr bwMode="auto">
            <a:xfrm>
              <a:off x="3040" y="1710"/>
              <a:ext cx="173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endParaRPr lang="en-US" altLang="en-US" sz="1800" b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354" name="Oval 633"/>
            <p:cNvSpPr>
              <a:spLocks noChangeArrowheads="1"/>
            </p:cNvSpPr>
            <p:nvPr/>
          </p:nvSpPr>
          <p:spPr bwMode="auto">
            <a:xfrm>
              <a:off x="4123" y="150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55" name="Oval 634"/>
            <p:cNvSpPr>
              <a:spLocks noChangeArrowheads="1"/>
            </p:cNvSpPr>
            <p:nvPr/>
          </p:nvSpPr>
          <p:spPr bwMode="auto">
            <a:xfrm>
              <a:off x="4171" y="1685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88070" name="Text Box 640"/>
          <p:cNvSpPr txBox="1">
            <a:spLocks noChangeArrowheads="1"/>
          </p:cNvSpPr>
          <p:nvPr/>
        </p:nvSpPr>
        <p:spPr bwMode="auto">
          <a:xfrm>
            <a:off x="457200" y="26670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0" i="1" dirty="0">
                <a:latin typeface="Arial" pitchFamily="34" charset="0"/>
              </a:rPr>
              <a:t>y</a:t>
            </a:r>
            <a:endParaRPr lang="en-US" altLang="en-US" b="0" i="1" baseline="-25000" dirty="0">
              <a:latin typeface="Arial" pitchFamily="34" charset="0"/>
            </a:endParaRPr>
          </a:p>
        </p:txBody>
      </p:sp>
      <p:sp>
        <p:nvSpPr>
          <p:cNvPr id="88079" name="Text Box 644"/>
          <p:cNvSpPr txBox="1">
            <a:spLocks noChangeArrowheads="1"/>
          </p:cNvSpPr>
          <p:nvPr/>
        </p:nvSpPr>
        <p:spPr bwMode="auto">
          <a:xfrm>
            <a:off x="4800607" y="2514603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0" i="1" dirty="0">
                <a:latin typeface="Arial" pitchFamily="34" charset="0"/>
              </a:rPr>
              <a:t>y</a:t>
            </a:r>
            <a:endParaRPr lang="en-US" altLang="en-US" b="0" i="1" baseline="-25000" dirty="0"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9762" y="5049276"/>
                <a:ext cx="8085638" cy="1351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 …+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where</m:t>
                      </m:r>
                    </m:oMath>
                  </m:oMathPara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charset="0"/>
                        </a:rPr>
                        <m:t>𝛉</m:t>
                      </m:r>
                      <m:r>
                        <a:rPr lang="en-US" sz="2000" b="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000" b="0" dirty="0"/>
              </a:p>
              <a:p>
                <a:pPr algn="ctr"/>
                <a:r>
                  <a:rPr lang="en-US" sz="2000" b="0" i="1" dirty="0"/>
                  <a:t>d</a:t>
                </a:r>
                <a:r>
                  <a:rPr lang="en-US" sz="2000" b="0" dirty="0"/>
                  <a:t>: # of features, </a:t>
                </a:r>
                <a:r>
                  <a:rPr lang="en-US" sz="2000" b="0" i="1" dirty="0" err="1"/>
                  <a:t>x</a:t>
                </a:r>
                <a:r>
                  <a:rPr lang="en-US" sz="2000" b="0" i="1" baseline="-25000" dirty="0" err="1"/>
                  <a:t>i,j</a:t>
                </a:r>
                <a:r>
                  <a:rPr lang="en-US" sz="2000" b="0" dirty="0"/>
                  <a:t>: the </a:t>
                </a:r>
                <a:r>
                  <a:rPr lang="en-US" sz="2000" b="0" i="1" dirty="0" err="1"/>
                  <a:t>i</a:t>
                </a:r>
                <a:r>
                  <a:rPr lang="en-US" sz="2000" b="0" dirty="0" err="1"/>
                  <a:t>th</a:t>
                </a:r>
                <a:r>
                  <a:rPr lang="en-US" sz="2000" b="0" dirty="0"/>
                  <a:t> training instance’s </a:t>
                </a:r>
                <a:r>
                  <a:rPr lang="en-US" sz="2000" b="0" i="1" dirty="0" err="1"/>
                  <a:t>j</a:t>
                </a:r>
                <a:r>
                  <a:rPr lang="en-US" sz="2000" b="0" dirty="0" err="1"/>
                  <a:t>th</a:t>
                </a:r>
                <a:r>
                  <a:rPr lang="en-US" sz="2000" b="0" dirty="0"/>
                  <a:t> feature</a:t>
                </a:r>
                <a:endParaRPr lang="en-US" sz="2000" b="0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62" y="5049276"/>
                <a:ext cx="8085638" cy="1351524"/>
              </a:xfrm>
              <a:prstGeom prst="rect">
                <a:avLst/>
              </a:prstGeom>
              <a:blipFill rotWithShape="0">
                <a:blip r:embed="rId3"/>
                <a:stretch>
                  <a:fillRect t="-31982" b="-18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3" name="Text Box 640"/>
              <p:cNvSpPr txBox="1">
                <a:spLocks noChangeArrowheads="1"/>
              </p:cNvSpPr>
              <p:nvPr/>
            </p:nvSpPr>
            <p:spPr bwMode="auto">
              <a:xfrm>
                <a:off x="990600" y="4118863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3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4118863"/>
                <a:ext cx="624017" cy="453137"/>
              </a:xfrm>
              <a:prstGeom prst="rect">
                <a:avLst/>
              </a:prstGeom>
              <a:blipFill rotWithShape="0">
                <a:blip r:embed="rId4"/>
                <a:stretch>
                  <a:fillRect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4" name="Text Box 640"/>
              <p:cNvSpPr txBox="1">
                <a:spLocks noChangeArrowheads="1"/>
              </p:cNvSpPr>
              <p:nvPr/>
            </p:nvSpPr>
            <p:spPr bwMode="auto">
              <a:xfrm>
                <a:off x="3566983" y="4195063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4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6983" y="4195063"/>
                <a:ext cx="624017" cy="453137"/>
              </a:xfrm>
              <a:prstGeom prst="rect">
                <a:avLst/>
              </a:prstGeom>
              <a:blipFill rotWithShape="0">
                <a:blip r:embed="rId5"/>
                <a:stretch>
                  <a:fillRect b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5" name="Text Box 640"/>
              <p:cNvSpPr txBox="1">
                <a:spLocks noChangeArrowheads="1"/>
              </p:cNvSpPr>
              <p:nvPr/>
            </p:nvSpPr>
            <p:spPr bwMode="auto">
              <a:xfrm>
                <a:off x="5181600" y="4038600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5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038600"/>
                <a:ext cx="624017" cy="453137"/>
              </a:xfrm>
              <a:prstGeom prst="rect">
                <a:avLst/>
              </a:prstGeom>
              <a:blipFill rotWithShape="0">
                <a:blip r:embed="rId6"/>
                <a:stretch>
                  <a:fillRect b="-54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6" name="Text Box 640"/>
              <p:cNvSpPr txBox="1">
                <a:spLocks noChangeArrowheads="1"/>
              </p:cNvSpPr>
              <p:nvPr/>
            </p:nvSpPr>
            <p:spPr bwMode="auto">
              <a:xfrm>
                <a:off x="7757983" y="4114800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6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7983" y="4114800"/>
                <a:ext cx="624017" cy="453137"/>
              </a:xfrm>
              <a:prstGeom prst="rect">
                <a:avLst/>
              </a:prstGeom>
              <a:blipFill rotWithShape="0">
                <a:blip r:embed="rId7"/>
                <a:stretch>
                  <a:fillRect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1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i="1" dirty="0"/>
                  <a:t>n</a:t>
                </a:r>
                <a:r>
                  <a:rPr lang="en-US" sz="2400" dirty="0"/>
                  <a:t>: the number of training instances</a:t>
                </a:r>
              </a:p>
              <a:p>
                <a:r>
                  <a:rPr lang="en-US" sz="2400" i="1" dirty="0"/>
                  <a:t>d</a:t>
                </a:r>
                <a:r>
                  <a:rPr lang="en-US" sz="2400" dirty="0"/>
                  <a:t>: the number of features</a:t>
                </a:r>
              </a:p>
              <a:p>
                <a:r>
                  <a:rPr lang="en-US" sz="2400" dirty="0"/>
                  <a:t>Training instances: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𝑿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dirty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𝒚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i="1" dirty="0">
                  <a:effectLst/>
                </a:endParaRPr>
              </a:p>
              <a:p>
                <a:pPr lvl="1"/>
                <a:r>
                  <a:rPr lang="en-US" sz="2000" dirty="0"/>
                  <a:t>(We assume no coefficient parameter here)</a:t>
                </a:r>
                <a:endParaRPr lang="en-US" sz="2000" dirty="0">
                  <a:effectLst/>
                </a:endParaRPr>
              </a:p>
              <a:p>
                <a:pPr lvl="0"/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𝜽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400" dirty="0"/>
                  <a:t> is minimized, where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𝒚</m:t>
                        </m:r>
                      </m:e>
                    </m:ac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𝑿</m:t>
                    </m:r>
                    <m:r>
                      <a:rPr lang="en-US" sz="2000" b="1" i="1">
                        <a:latin typeface="Cambria Math" charset="0"/>
                      </a:rPr>
                      <m:t>𝜽</m:t>
                    </m:r>
                  </m:oMath>
                </a14:m>
                <a:endParaRPr lang="en-US" sz="2000" i="1" dirty="0"/>
              </a:p>
              <a:p>
                <a:r>
                  <a:rPr lang="en-US" sz="2400" dirty="0"/>
                  <a:t>The solution is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𝜽</m:t>
                    </m:r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 charset="0"/>
                      </a:rPr>
                      <m:t>𝒚</m:t>
                    </m:r>
                  </m:oMath>
                </a14:m>
                <a:endParaRPr lang="en-US" sz="2400" i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9" t="-1058" r="-163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8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derive the value of the coefficient vector?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br>
                  <a:rPr lang="en-US" b="1" i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  <m:r>
                          <a:rPr lang="en-US" b="1" i="1"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dirty="0"/>
                  <a:t>Set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b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to solve </a:t>
                </a:r>
                <a:r>
                  <a:rPr lang="el-GR" b="1" i="1" dirty="0"/>
                  <a:t>θ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find </a:t>
                </a:r>
                <a14:m>
                  <m:oMath xmlns:m="http://schemas.openxmlformats.org/officeDocument/2006/math">
                    <m:r>
                      <a:rPr lang="en-US" b="1" i="0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𝛉</m:t>
                    </m:r>
                    <m:r>
                      <a:rPr lang="en-US" i="1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 </m:t>
                    </m:r>
                  </m:oMath>
                </a14:m>
                <a:r>
                  <a:rPr lang="en-US" dirty="0"/>
                  <a:t>for the linear regression problem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t="-29630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 </m:t>
                    </m:r>
                  </m:oMath>
                </a14:m>
                <a:r>
                  <a:rPr lang="en-US" dirty="0"/>
                  <a:t>to minimize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Procedure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with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=</a:t>
                </a:r>
                <a:r>
                  <a:rPr lang="en-US" i="1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(a random number)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=</a:t>
                </a:r>
                <a:r>
                  <a:rPr lang="en-US" i="1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(another random number)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Slightly move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 to reduce </a:t>
                </a:r>
                <a:r>
                  <a:rPr lang="en-US" i="1" dirty="0"/>
                  <a:t>J</a:t>
                </a:r>
                <a:r>
                  <a:rPr lang="en-US" dirty="0"/>
                  <a:t>(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,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doing step 2 until converged</a:t>
                </a:r>
              </a:p>
              <a:p>
                <a:pPr marL="571500" indent="-514350"/>
                <a:r>
                  <a:rPr lang="en-US" dirty="0"/>
                  <a:t>Question: how to move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04" t="-1650" r="-2667" b="-9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75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objective function (3D and contour plots)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8" y="2234395"/>
            <a:ext cx="3782402" cy="2770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00200"/>
            <a:ext cx="4326860" cy="3721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798" y="5702300"/>
            <a:ext cx="833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Keep moving ”downward” to reach the minimum</a:t>
            </a:r>
          </a:p>
        </p:txBody>
      </p:sp>
    </p:spTree>
    <p:extLst>
      <p:ext uri="{BB962C8B-B14F-4D97-AF65-F5344CB8AC3E}">
        <p14:creationId xmlns:p14="http://schemas.microsoft.com/office/powerpoint/2010/main" val="2061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Finding good parameters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48006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Want to find parameters which minimize our error…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Think of a cost </a:t>
            </a:r>
            <a:r>
              <a:rPr lang="ja-JP" altLang="en-US" sz="2400" dirty="0"/>
              <a:t>“</a:t>
            </a:r>
            <a:r>
              <a:rPr lang="en-US" altLang="ja-JP" sz="2400" dirty="0"/>
              <a:t>surface</a:t>
            </a:r>
            <a:r>
              <a:rPr lang="ja-JP" altLang="en-US" sz="2400" dirty="0"/>
              <a:t>”</a:t>
            </a:r>
            <a:r>
              <a:rPr lang="en-US" altLang="ja-JP" sz="2400" dirty="0"/>
              <a:t>: error residual for that </a:t>
            </a:r>
            <a:r>
              <a:rPr lang="el-GR" altLang="ja-JP" sz="2400" dirty="0">
                <a:latin typeface="cmmi10" pitchFamily="1" charset="0"/>
              </a:rPr>
              <a:t>θ</a:t>
            </a:r>
            <a:r>
              <a:rPr lang="en-US" altLang="ja-JP" sz="2400" dirty="0"/>
              <a:t>…</a:t>
            </a:r>
            <a:endParaRPr lang="en-US" altLang="en-US" sz="2400" dirty="0"/>
          </a:p>
        </p:txBody>
      </p:sp>
      <p:pic>
        <p:nvPicPr>
          <p:cNvPr id="32771" name="Content Placeholder 3" descr="Figure2.8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0"/>
          <a:stretch>
            <a:fillRect/>
          </a:stretch>
        </p:blipFill>
        <p:spPr bwMode="auto">
          <a:xfrm>
            <a:off x="914400" y="3211513"/>
            <a:ext cx="4419600" cy="31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 descr="C:\Documents and Settings\ihler\Desktop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3200400"/>
            <a:ext cx="4699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8" descr="C:\Documents and Settings\ihler\Desktop\CS178_Lectures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5715000"/>
            <a:ext cx="4699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53536" y="314577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1" dirty="0"/>
              <a:t>J(</a:t>
            </a:r>
            <a:r>
              <a:rPr lang="el-GR" sz="3200" b="0" i="1" dirty="0"/>
              <a:t>θ</a:t>
            </a:r>
            <a:r>
              <a:rPr lang="en-US" sz="3200" b="0" i="1" baseline="-25000" dirty="0"/>
              <a:t>0</a:t>
            </a:r>
            <a:r>
              <a:rPr lang="en-US" sz="3200" b="0" i="1" dirty="0"/>
              <a:t>, </a:t>
            </a:r>
            <a:r>
              <a:rPr lang="el-GR" sz="3200" b="0" i="1" dirty="0"/>
              <a:t>θ</a:t>
            </a:r>
            <a:r>
              <a:rPr lang="en-US" sz="3200" b="0" i="1" baseline="-25000" dirty="0"/>
              <a:t>1</a:t>
            </a:r>
            <a:r>
              <a:rPr lang="en-US" sz="3200" b="0" i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15552" y="4740616"/>
                <a:ext cx="5044201" cy="829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arg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52" y="4740616"/>
                <a:ext cx="5044201" cy="8298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13" idx="1"/>
          </p:cNvCxnSpPr>
          <p:nvPr/>
        </p:nvCxnSpPr>
        <p:spPr bwMode="auto">
          <a:xfrm flipH="1" flipV="1">
            <a:off x="3124200" y="4806156"/>
            <a:ext cx="791352" cy="3493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Procedure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with random values</a:t>
                </a:r>
              </a:p>
              <a:p>
                <a:pPr marL="1371600" lvl="2" indent="-514350"/>
                <a:r>
                  <a:rPr lang="el-GR" b="1" i="1" dirty="0"/>
                  <a:t>θ</a:t>
                </a:r>
                <a:r>
                  <a:rPr lang="en-US" i="1" baseline="30000" dirty="0"/>
                  <a:t> </a:t>
                </a:r>
                <a:r>
                  <a:rPr lang="en-US" i="1" dirty="0"/>
                  <a:t>= </a:t>
                </a:r>
                <a:r>
                  <a:rPr lang="el-GR" b="1" i="1" dirty="0"/>
                  <a:t>θ</a:t>
                </a:r>
                <a:r>
                  <a:rPr lang="en-US" b="1" i="1" baseline="30000" dirty="0"/>
                  <a:t>(</a:t>
                </a:r>
                <a:r>
                  <a:rPr lang="en-US" i="1" baseline="30000" dirty="0"/>
                  <a:t>0)</a:t>
                </a:r>
                <a:r>
                  <a:rPr lang="en-US" i="1" dirty="0"/>
                  <a:t> =(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0</a:t>
                </a:r>
                <a:r>
                  <a:rPr lang="en-US" i="1" baseline="30000" dirty="0"/>
                  <a:t>(0)</a:t>
                </a:r>
                <a:r>
                  <a:rPr lang="en-US" i="1" dirty="0"/>
                  <a:t>,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(0)</a:t>
                </a:r>
                <a:r>
                  <a:rPr lang="en-US" i="1" dirty="0"/>
                  <a:t>, </a:t>
                </a:r>
                <a:r>
                  <a:rPr lang="is-IS" i="1" dirty="0"/>
                  <a:t>…,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d</a:t>
                </a:r>
                <a:r>
                  <a:rPr lang="en-US" i="1" baseline="30000" dirty="0"/>
                  <a:t>(0)</a:t>
                </a:r>
                <a:r>
                  <a:rPr lang="en-US" i="1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Slightly move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0</a:t>
                </a:r>
                <a:r>
                  <a:rPr lang="en-US" i="1" dirty="0"/>
                  <a:t>, </a:t>
                </a:r>
                <a:r>
                  <a:rPr lang="is-IS" i="1" dirty="0"/>
                  <a:t>…</a:t>
                </a:r>
                <a:r>
                  <a:rPr lang="en-US" i="1" dirty="0"/>
                  <a:t>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d</a:t>
                </a:r>
                <a:r>
                  <a:rPr lang="en-US" dirty="0"/>
                  <a:t> to reduce </a:t>
                </a:r>
                <a:r>
                  <a:rPr lang="en-US" i="1" dirty="0"/>
                  <a:t>J</a:t>
                </a:r>
                <a:r>
                  <a:rPr lang="en-US" dirty="0"/>
                  <a:t>(</a:t>
                </a:r>
                <a:r>
                  <a:rPr lang="el-GR" b="1" i="1" dirty="0"/>
                  <a:t>θ</a:t>
                </a:r>
                <a:r>
                  <a:rPr lang="en-US" dirty="0"/>
                  <a:t>)</a:t>
                </a:r>
              </a:p>
              <a:p>
                <a:pPr marL="1371600" lvl="2" indent="-514350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𝜽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i="1" dirty="0"/>
              </a:p>
              <a:p>
                <a:pPr marL="1371600" lvl="2" indent="-514350"/>
                <a:r>
                  <a:rPr lang="en-US" i="1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 + 1</a:t>
                </a:r>
                <a:endParaRPr lang="en-US" i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doing step 2 until converges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858000" y="3620869"/>
            <a:ext cx="1981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b="0" dirty="0"/>
              <a:t>α </a:t>
            </a:r>
            <a:r>
              <a:rPr lang="en-US" b="0" dirty="0"/>
              <a:t>is a small positive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43600" y="5368633"/>
                <a:ext cx="2971800" cy="92839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/>
                  <a:t> is usually ignored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368633"/>
                <a:ext cx="2971800" cy="928396"/>
              </a:xfrm>
              <a:prstGeom prst="rect">
                <a:avLst/>
              </a:prstGeom>
              <a:blipFill>
                <a:blip r:embed="rId3"/>
                <a:stretch>
                  <a:fillRect t="-34211" b="-1315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3000" y="1371600"/>
                <a:ext cx="7315200" cy="2024742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Repeat until converge 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for (</a:t>
                </a:r>
                <a:r>
                  <a:rPr lang="en-US" sz="20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=1,2, ..., d){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sz="2000" i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3000" y="1371600"/>
                <a:ext cx="7315200" cy="2024742"/>
              </a:xfrm>
              <a:blipFill>
                <a:blip r:embed="rId2"/>
                <a:stretch>
                  <a:fillRect l="-8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295400" y="3276600"/>
            <a:ext cx="0" cy="275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95400" y="6030911"/>
            <a:ext cx="7391400" cy="645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7"/>
          <p:cNvSpPr txBox="1">
            <a:spLocks noChangeArrowheads="1"/>
          </p:cNvSpPr>
          <p:nvPr/>
        </p:nvSpPr>
        <p:spPr bwMode="auto">
          <a:xfrm>
            <a:off x="734028" y="4191000"/>
            <a:ext cx="561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i="1" dirty="0"/>
              <a:t>J(</a:t>
            </a:r>
            <a:r>
              <a:rPr lang="el-GR" dirty="0"/>
              <a:t>θ</a:t>
            </a:r>
            <a:r>
              <a:rPr lang="en-US" b="0" i="1" dirty="0"/>
              <a:t>)</a:t>
            </a:r>
            <a:endParaRPr lang="en-US" sz="1800" b="0" i="1" dirty="0"/>
          </a:p>
        </p:txBody>
      </p:sp>
      <p:sp>
        <p:nvSpPr>
          <p:cNvPr id="22" name="TextBox 28"/>
          <p:cNvSpPr txBox="1">
            <a:spLocks noChangeArrowheads="1"/>
          </p:cNvSpPr>
          <p:nvPr/>
        </p:nvSpPr>
        <p:spPr bwMode="auto">
          <a:xfrm>
            <a:off x="5449440" y="6107668"/>
            <a:ext cx="34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l-GR" b="0" i="1" dirty="0"/>
              <a:t>θ</a:t>
            </a:r>
            <a:r>
              <a:rPr lang="en-US" b="0" i="1" baseline="-25000" dirty="0" err="1"/>
              <a:t>i</a:t>
            </a:r>
            <a:endParaRPr lang="en-US" sz="1800" b="0" i="1" baseline="-25000" dirty="0"/>
          </a:p>
        </p:txBody>
      </p:sp>
      <p:sp>
        <p:nvSpPr>
          <p:cNvPr id="24" name="Arc 23"/>
          <p:cNvSpPr/>
          <p:nvPr/>
        </p:nvSpPr>
        <p:spPr bwMode="auto">
          <a:xfrm rot="9293233">
            <a:off x="3104253" y="1646444"/>
            <a:ext cx="3528130" cy="3564555"/>
          </a:xfrm>
          <a:prstGeom prst="arc">
            <a:avLst>
              <a:gd name="adj1" fmla="val 12604175"/>
              <a:gd name="adj2" fmla="val 948732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H="1">
            <a:off x="5638800" y="3636053"/>
            <a:ext cx="1419507" cy="16687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383835" y="4368257"/>
                <a:ext cx="2302965" cy="1089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dirty="0"/>
                  <a:t>we should decrease </a:t>
                </a:r>
                <a:r>
                  <a:rPr lang="el-GR" b="0" i="1" dirty="0"/>
                  <a:t>θ</a:t>
                </a:r>
                <a:r>
                  <a:rPr lang="en-US" b="0" i="1" baseline="-25000" dirty="0" err="1"/>
                  <a:t>i</a:t>
                </a:r>
                <a:r>
                  <a:rPr lang="en-US" b="0" i="1" dirty="0"/>
                  <a:t> </a:t>
                </a:r>
                <a:r>
                  <a:rPr lang="en-US" b="0" dirty="0"/>
                  <a:t>to make </a:t>
                </a:r>
                <a:r>
                  <a:rPr lang="en-US" b="0" i="1" dirty="0"/>
                  <a:t>J</a:t>
                </a:r>
                <a:r>
                  <a:rPr lang="en-US" b="0" dirty="0"/>
                  <a:t>(</a:t>
                </a:r>
                <a:r>
                  <a:rPr lang="el-GR" i="1" dirty="0"/>
                  <a:t>θ</a:t>
                </a:r>
                <a:r>
                  <a:rPr lang="en-US" b="0" dirty="0"/>
                  <a:t>) smaller</a:t>
                </a:r>
                <a:endParaRPr lang="en-US" b="0" baseline="-25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835" y="4368257"/>
                <a:ext cx="2302965" cy="1089786"/>
              </a:xfrm>
              <a:prstGeom prst="rect">
                <a:avLst/>
              </a:prstGeom>
              <a:blipFill>
                <a:blip r:embed="rId3"/>
                <a:stretch>
                  <a:fillRect l="-219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2895601" y="3810000"/>
            <a:ext cx="1160640" cy="1529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517013" y="4600843"/>
                <a:ext cx="2292988" cy="1089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dirty="0"/>
                  <a:t>we should increase </a:t>
                </a:r>
                <a:r>
                  <a:rPr lang="el-GR" b="0" i="1" dirty="0"/>
                  <a:t>θ</a:t>
                </a:r>
                <a:r>
                  <a:rPr lang="en-US" b="0" i="1" baseline="-25000" dirty="0" err="1"/>
                  <a:t>i</a:t>
                </a:r>
                <a:r>
                  <a:rPr lang="en-US" b="0" i="1" dirty="0"/>
                  <a:t> </a:t>
                </a:r>
                <a:r>
                  <a:rPr lang="en-US" b="0" dirty="0"/>
                  <a:t>to make </a:t>
                </a:r>
                <a:r>
                  <a:rPr lang="en-US" b="0" i="1" dirty="0"/>
                  <a:t>J</a:t>
                </a:r>
                <a:r>
                  <a:rPr lang="en-US" b="0" dirty="0"/>
                  <a:t>(</a:t>
                </a:r>
                <a:r>
                  <a:rPr lang="el-GR" i="1" dirty="0"/>
                  <a:t>θ</a:t>
                </a:r>
                <a:r>
                  <a:rPr lang="en-US" b="0" dirty="0"/>
                  <a:t>) smaller</a:t>
                </a:r>
                <a:endParaRPr lang="en-US" b="0" baseline="-25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013" y="4600843"/>
                <a:ext cx="2292988" cy="1089786"/>
              </a:xfrm>
              <a:prstGeom prst="rect">
                <a:avLst/>
              </a:prstGeom>
              <a:blipFill>
                <a:blip r:embed="rId4"/>
                <a:stretch>
                  <a:fillRect l="-1648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(one feature and two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48118"/>
            <a:ext cx="3810000" cy="24475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85" y="2362200"/>
            <a:ext cx="3616415" cy="27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Overly large learning rate may not lead to converge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76725"/>
            <a:ext cx="3810000" cy="23903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14800" y="1371600"/>
                <a:ext cx="4876800" cy="4800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  <m:sup>
                        <m:r>
                          <a:rPr lang="en-US" b="0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l-GR" i="1" dirty="0"/>
                  <a:t>α</a:t>
                </a:r>
                <a:r>
                  <a:rPr lang="en-US" dirty="0"/>
                  <a:t>: learning rate</a:t>
                </a:r>
              </a:p>
              <a:p>
                <a:pPr lvl="1"/>
                <a:r>
                  <a:rPr lang="en-US" b="0" dirty="0"/>
                  <a:t>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∈[0.001, 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Shrink </a:t>
                </a:r>
                <a:r>
                  <a:rPr lang="el-GR" i="1" dirty="0"/>
                  <a:t>α</a:t>
                </a:r>
                <a:r>
                  <a:rPr lang="en-US" i="1" dirty="0"/>
                  <a:t> </a:t>
                </a:r>
                <a:r>
                  <a:rPr lang="en-US" dirty="0"/>
                  <a:t>as </a:t>
                </a:r>
                <a:r>
                  <a:rPr lang="en-US" i="1" dirty="0"/>
                  <a:t>k</a:t>
                </a:r>
                <a:r>
                  <a:rPr lang="en-US" dirty="0"/>
                  <a:t> becomes larger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14800" y="1371600"/>
                <a:ext cx="4876800" cy="4800600"/>
              </a:xfrm>
              <a:blipFill>
                <a:blip r:embed="rId3"/>
                <a:stretch>
                  <a:fillRect l="-2083" r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7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Parametric supervised learning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Notation</a:t>
            </a:r>
          </a:p>
          <a:p>
            <a:pPr lvl="1"/>
            <a:r>
              <a:rPr lang="en-US" altLang="en-US" sz="2000" dirty="0"/>
              <a:t>Features      </a:t>
            </a:r>
            <a:r>
              <a:rPr lang="en-US" altLang="en-US" sz="2000" i="1" dirty="0"/>
              <a:t>x</a:t>
            </a:r>
          </a:p>
          <a:p>
            <a:pPr lvl="1"/>
            <a:r>
              <a:rPr lang="en-US" altLang="en-US" sz="2000" dirty="0"/>
              <a:t>Targets        </a:t>
            </a:r>
            <a:r>
              <a:rPr lang="en-US" altLang="en-US" sz="2000" i="1" dirty="0"/>
              <a:t>y</a:t>
            </a:r>
          </a:p>
          <a:p>
            <a:pPr lvl="1"/>
            <a:r>
              <a:rPr lang="en-US" altLang="en-US" sz="2000" dirty="0"/>
              <a:t>Predictions  </a:t>
            </a:r>
            <a:r>
              <a:rPr lang="en-US" altLang="en-US" sz="2000" i="1" dirty="0" err="1">
                <a:cs typeface="Arial" pitchFamily="34" charset="0"/>
              </a:rPr>
              <a:t>ŷ</a:t>
            </a:r>
            <a:endParaRPr lang="en-US" altLang="en-US" sz="2000" i="1" dirty="0"/>
          </a:p>
          <a:p>
            <a:pPr lvl="1"/>
            <a:r>
              <a:rPr lang="en-US" altLang="en-US" sz="2000" dirty="0"/>
              <a:t>Parameters </a:t>
            </a:r>
            <a:r>
              <a:rPr lang="en-US" altLang="en-US" sz="2000" i="1" dirty="0">
                <a:latin typeface="Symbol" pitchFamily="18" charset="2"/>
              </a:rPr>
              <a:t>q</a:t>
            </a:r>
            <a:r>
              <a:rPr lang="en-US" altLang="en-US" sz="2000" dirty="0"/>
              <a:t>  (to be learned)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3352800"/>
            <a:ext cx="2362200" cy="2057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Program  (“Learner”)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1800" b="0" dirty="0"/>
              <a:t>Characterized by </a:t>
            </a:r>
          </a:p>
          <a:p>
            <a:pPr eaLnBrk="1" hangingPunct="1"/>
            <a:r>
              <a:rPr lang="en-US" altLang="en-US" sz="1800" b="0" dirty="0"/>
              <a:t>some </a:t>
            </a:r>
            <a:r>
              <a:rPr lang="ja-JP" altLang="en-US" sz="1800" b="0" dirty="0"/>
              <a:t>“</a:t>
            </a:r>
            <a:r>
              <a:rPr lang="en-US" altLang="ja-JP" sz="1800" b="0" dirty="0"/>
              <a:t>parameters</a:t>
            </a:r>
            <a:r>
              <a:rPr lang="ja-JP" altLang="en-US" sz="1800" b="0" dirty="0"/>
              <a:t>”</a:t>
            </a:r>
            <a:r>
              <a:rPr lang="en-US" altLang="ja-JP" sz="1800" b="0" dirty="0"/>
              <a:t>   </a:t>
            </a:r>
            <a:r>
              <a:rPr lang="el-GR" altLang="ja-JP" sz="1800" b="0" dirty="0">
                <a:latin typeface="cmmi10" pitchFamily="1" charset="0"/>
              </a:rPr>
              <a:t>θ</a:t>
            </a:r>
            <a:endParaRPr lang="en-US" altLang="ja-JP" sz="1800" b="0" dirty="0">
              <a:latin typeface="cmmi10" pitchFamily="1" charset="0"/>
            </a:endParaRPr>
          </a:p>
          <a:p>
            <a:pPr eaLnBrk="1" hangingPunct="1"/>
            <a:endParaRPr lang="en-US" altLang="en-US" sz="1800" b="0" dirty="0"/>
          </a:p>
          <a:p>
            <a:pPr eaLnBrk="1" hangingPunct="1"/>
            <a:r>
              <a:rPr lang="en-US" altLang="en-US" sz="1800" b="0" dirty="0"/>
              <a:t>Procedure (using </a:t>
            </a:r>
            <a:r>
              <a:rPr lang="el-GR" altLang="ja-JP" sz="1800" b="0" dirty="0">
                <a:latin typeface="cmmi10" pitchFamily="1" charset="0"/>
              </a:rPr>
              <a:t>θ</a:t>
            </a:r>
            <a:r>
              <a:rPr lang="en-US" altLang="en-US" sz="1800" b="0" dirty="0"/>
              <a:t>) </a:t>
            </a:r>
          </a:p>
          <a:p>
            <a:pPr eaLnBrk="1" hangingPunct="1"/>
            <a:r>
              <a:rPr lang="en-US" altLang="en-US" sz="1800" b="0" dirty="0"/>
              <a:t>that outputs a prediction</a:t>
            </a:r>
          </a:p>
          <a:p>
            <a:pPr eaLnBrk="1" hangingPunct="1"/>
            <a:endParaRPr lang="en-US" altLang="en-US" sz="1800" dirty="0"/>
          </a:p>
        </p:txBody>
      </p:sp>
      <p:sp>
        <p:nvSpPr>
          <p:cNvPr id="16398" name="Rectangle 4"/>
          <p:cNvSpPr>
            <a:spLocks noChangeArrowheads="1"/>
          </p:cNvSpPr>
          <p:nvPr/>
        </p:nvSpPr>
        <p:spPr bwMode="auto">
          <a:xfrm>
            <a:off x="838200" y="4191000"/>
            <a:ext cx="1524000" cy="2057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Training data </a:t>
            </a:r>
          </a:p>
          <a:p>
            <a:pPr eaLnBrk="1" hangingPunct="1"/>
            <a:r>
              <a:rPr lang="en-US" altLang="en-US" sz="1800"/>
              <a:t>(examples)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4876800"/>
            <a:ext cx="10668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ea typeface="+mn-ea"/>
              </a:rPr>
              <a:t>Features</a:t>
            </a:r>
          </a:p>
        </p:txBody>
      </p:sp>
      <p:cxnSp>
        <p:nvCxnSpPr>
          <p:cNvPr id="16400" name="Straight Arrow Connector 15"/>
          <p:cNvCxnSpPr>
            <a:cxnSpLocks noChangeShapeType="1"/>
          </p:cNvCxnSpPr>
          <p:nvPr/>
        </p:nvCxnSpPr>
        <p:spPr bwMode="auto">
          <a:xfrm>
            <a:off x="2362200" y="5029200"/>
            <a:ext cx="4572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6172200" y="2667000"/>
            <a:ext cx="2362200" cy="1295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Learning algorithm</a:t>
            </a:r>
          </a:p>
          <a:p>
            <a:pPr eaLnBrk="1" hangingPunct="1"/>
            <a:endParaRPr lang="en-US" altLang="en-US" sz="1800" b="0" dirty="0"/>
          </a:p>
          <a:p>
            <a:pPr eaLnBrk="1" hangingPunct="1"/>
            <a:r>
              <a:rPr lang="en-US" altLang="en-US" sz="1800" b="0" dirty="0"/>
              <a:t>Change </a:t>
            </a:r>
            <a:r>
              <a:rPr lang="el-GR" altLang="ja-JP" sz="1800" b="0" dirty="0">
                <a:latin typeface="cmmi10" pitchFamily="1" charset="0"/>
              </a:rPr>
              <a:t>θ</a:t>
            </a:r>
            <a:endParaRPr lang="en-US" altLang="en-US" sz="1800" b="0" dirty="0"/>
          </a:p>
          <a:p>
            <a:pPr eaLnBrk="1" hangingPunct="1"/>
            <a:r>
              <a:rPr lang="en-US" altLang="en-US" sz="1800" b="0" dirty="0"/>
              <a:t>Improve performance</a:t>
            </a:r>
          </a:p>
        </p:txBody>
      </p:sp>
      <p:sp>
        <p:nvSpPr>
          <p:cNvPr id="16395" name="Freeform 23"/>
          <p:cNvSpPr>
            <a:spLocks/>
          </p:cNvSpPr>
          <p:nvPr/>
        </p:nvSpPr>
        <p:spPr bwMode="auto">
          <a:xfrm>
            <a:off x="5433565" y="4003860"/>
            <a:ext cx="1219092" cy="2387415"/>
          </a:xfrm>
          <a:custGeom>
            <a:avLst/>
            <a:gdLst>
              <a:gd name="T0" fmla="*/ 0 w 1219200"/>
              <a:gd name="T1" fmla="*/ 2244436 h 2387600"/>
              <a:gd name="T2" fmla="*/ 794327 w 1219200"/>
              <a:gd name="T3" fmla="*/ 2013527 h 2387600"/>
              <a:gd name="T4" fmla="*/ 1219200 w 1219200"/>
              <a:gd name="T5" fmla="*/ 0 h 2387600"/>
              <a:gd name="T6" fmla="*/ 0 60000 65536"/>
              <a:gd name="T7" fmla="*/ 0 60000 65536"/>
              <a:gd name="T8" fmla="*/ 0 60000 65536"/>
              <a:gd name="T9" fmla="*/ 0 w 1219200"/>
              <a:gd name="T10" fmla="*/ 0 h 2387600"/>
              <a:gd name="T11" fmla="*/ 1219200 w 1219200"/>
              <a:gd name="T12" fmla="*/ 2387600 h 2387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19200" h="2387600">
                <a:moveTo>
                  <a:pt x="0" y="2244436"/>
                </a:moveTo>
                <a:cubicBezTo>
                  <a:pt x="295563" y="2316018"/>
                  <a:pt x="591127" y="2387600"/>
                  <a:pt x="794327" y="2013527"/>
                </a:cubicBezTo>
                <a:cubicBezTo>
                  <a:pt x="997527" y="1639454"/>
                  <a:pt x="1108363" y="819727"/>
                  <a:pt x="1219200" y="0"/>
                </a:cubicBezTo>
              </a:path>
            </a:pathLst>
          </a:custGeom>
          <a:noFill/>
          <a:ln w="57150" cap="flat" cmpd="sng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396" name="Freeform 24"/>
          <p:cNvSpPr>
            <a:spLocks/>
          </p:cNvSpPr>
          <p:nvPr/>
        </p:nvSpPr>
        <p:spPr bwMode="auto">
          <a:xfrm>
            <a:off x="5267325" y="3200359"/>
            <a:ext cx="905084" cy="1148299"/>
          </a:xfrm>
          <a:custGeom>
            <a:avLst/>
            <a:gdLst>
              <a:gd name="T0" fmla="*/ 905164 w 905164"/>
              <a:gd name="T1" fmla="*/ 95443 h 1148388"/>
              <a:gd name="T2" fmla="*/ 618837 w 905164"/>
              <a:gd name="T3" fmla="*/ 141624 h 1148388"/>
              <a:gd name="T4" fmla="*/ 397164 w 905164"/>
              <a:gd name="T5" fmla="*/ 945188 h 1148388"/>
              <a:gd name="T6" fmla="*/ 0 w 905164"/>
              <a:gd name="T7" fmla="*/ 1148388 h 1148388"/>
              <a:gd name="T8" fmla="*/ 0 60000 65536"/>
              <a:gd name="T9" fmla="*/ 0 60000 65536"/>
              <a:gd name="T10" fmla="*/ 0 60000 65536"/>
              <a:gd name="T11" fmla="*/ 0 60000 65536"/>
              <a:gd name="T12" fmla="*/ 0 w 905164"/>
              <a:gd name="T13" fmla="*/ 0 h 1148388"/>
              <a:gd name="T14" fmla="*/ 905164 w 905164"/>
              <a:gd name="T15" fmla="*/ 1148388 h 1148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5164" h="1148388">
                <a:moveTo>
                  <a:pt x="905164" y="95443"/>
                </a:moveTo>
                <a:cubicBezTo>
                  <a:pt x="804334" y="47721"/>
                  <a:pt x="703504" y="0"/>
                  <a:pt x="618837" y="141624"/>
                </a:cubicBezTo>
                <a:cubicBezTo>
                  <a:pt x="534170" y="283248"/>
                  <a:pt x="500303" y="777394"/>
                  <a:pt x="397164" y="945188"/>
                </a:cubicBezTo>
                <a:cubicBezTo>
                  <a:pt x="294025" y="1112982"/>
                  <a:pt x="147012" y="1130685"/>
                  <a:pt x="0" y="1148388"/>
                </a:cubicBezTo>
              </a:path>
            </a:pathLst>
          </a:custGeom>
          <a:noFill/>
          <a:ln w="57150" cap="flat" cmpd="sng">
            <a:solidFill>
              <a:srgbClr val="7030A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877888" y="5410200"/>
            <a:ext cx="14478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ea typeface="+mn-ea"/>
              </a:rPr>
              <a:t>Feedback / </a:t>
            </a:r>
          </a:p>
          <a:p>
            <a:pPr>
              <a:defRPr/>
            </a:pPr>
            <a:r>
              <a:rPr lang="en-US" dirty="0">
                <a:ea typeface="+mn-ea"/>
              </a:rPr>
              <a:t>Target values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3276707" y="5791200"/>
            <a:ext cx="2057293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Score performance</a:t>
            </a:r>
          </a:p>
          <a:p>
            <a:pPr eaLnBrk="1" hangingPunct="1"/>
            <a:r>
              <a:rPr lang="en-US" altLang="en-US" sz="1800" dirty="0"/>
              <a:t>(“cost function”)</a:t>
            </a:r>
          </a:p>
        </p:txBody>
      </p:sp>
      <p:cxnSp>
        <p:nvCxnSpPr>
          <p:cNvPr id="16392" name="Straight Arrow Connector 9"/>
          <p:cNvCxnSpPr>
            <a:cxnSpLocks noChangeShapeType="1"/>
          </p:cNvCxnSpPr>
          <p:nvPr/>
        </p:nvCxnSpPr>
        <p:spPr bwMode="auto">
          <a:xfrm>
            <a:off x="2401809" y="5638800"/>
            <a:ext cx="875098" cy="647700"/>
          </a:xfrm>
          <a:prstGeom prst="straightConnector1">
            <a:avLst/>
          </a:prstGeom>
          <a:noFill/>
          <a:ln w="50800">
            <a:solidFill>
              <a:srgbClr val="718FA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3" name="Straight Arrow Connector 10"/>
          <p:cNvCxnSpPr>
            <a:cxnSpLocks noChangeShapeType="1"/>
          </p:cNvCxnSpPr>
          <p:nvPr/>
        </p:nvCxnSpPr>
        <p:spPr bwMode="auto">
          <a:xfrm flipH="1">
            <a:off x="4572240" y="5334000"/>
            <a:ext cx="76196" cy="4572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398" grpId="0" animBg="1"/>
      <p:bldP spid="7" grpId="0" animBg="1"/>
      <p:bldP spid="10" grpId="0" animBg="1"/>
      <p:bldP spid="16395" grpId="0" animBg="1"/>
      <p:bldP spid="16396" grpId="0" animBg="1"/>
      <p:bldP spid="14" grpId="0" animBg="1"/>
      <p:bldP spid="163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two tools to solve linear regression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85800" y="1600200"/>
                <a:ext cx="3810000" cy="1676400"/>
              </a:xfrm>
            </p:spPr>
            <p:txBody>
              <a:bodyPr/>
              <a:lstStyle/>
              <a:p>
                <a:r>
                  <a:rPr lang="en-US" dirty="0"/>
                  <a:t>Close form solution</a:t>
                </a:r>
              </a:p>
              <a:p>
                <a:pPr lvl="1"/>
                <a:endParaRPr lang="en-US" b="1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𝜽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𝒚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5800" y="1600200"/>
                <a:ext cx="3810000" cy="1676400"/>
              </a:xfrm>
              <a:blipFill>
                <a:blip r:embed="rId2"/>
                <a:stretch>
                  <a:fillRect l="-2658" t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5800" y="1600200"/>
                <a:ext cx="4495800" cy="1676400"/>
              </a:xfrm>
            </p:spPr>
            <p:txBody>
              <a:bodyPr/>
              <a:lstStyle/>
              <a:p>
                <a:r>
                  <a:rPr lang="en-US" dirty="0"/>
                  <a:t>Gradient descent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Repeat until converge 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 for (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=1,2, ..., d){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5800" y="1600200"/>
                <a:ext cx="4495800" cy="1676400"/>
              </a:xfrm>
              <a:blipFill rotWithShape="0">
                <a:blip r:embed="rId3"/>
                <a:stretch>
                  <a:fillRect l="-2442" t="-4000" b="-73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90600" y="4687669"/>
            <a:ext cx="513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/>
              <a:t>Which one should we use?</a:t>
            </a:r>
          </a:p>
        </p:txBody>
      </p:sp>
    </p:spTree>
    <p:extLst>
      <p:ext uri="{BB962C8B-B14F-4D97-AF65-F5344CB8AC3E}">
        <p14:creationId xmlns:p14="http://schemas.microsoft.com/office/powerpoint/2010/main" val="43760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using close 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𝜽</m:t>
                    </m:r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2000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000" b="1" i="1">
                            <a:latin typeface="Cambria Math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</a:rPr>
                      <m:t>𝒚</m:t>
                    </m:r>
                  </m:oMath>
                </a14:m>
                <a:endParaRPr lang="en-US" sz="2000" b="1" i="1" dirty="0">
                  <a:latin typeface="Cambria Math" charset="0"/>
                </a:endParaRPr>
              </a:p>
              <a:p>
                <a:r>
                  <a:rPr lang="en-US" sz="2000" dirty="0">
                    <a:latin typeface="Cambria Math" charset="0"/>
                    <a:sym typeface="Wingdings"/>
                  </a:rPr>
                  <a:t>Required space: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Even if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dirty="0">
                    <a:latin typeface="Cambria Math" charset="0"/>
                    <a:sym typeface="Wingdings"/>
                  </a:rPr>
                  <a:t> is sparse, (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b="1" dirty="0">
                    <a:latin typeface="Cambria Math" charset="0"/>
                    <a:sym typeface="Wingdings"/>
                  </a:rPr>
                  <a:t>)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800" dirty="0">
                    <a:latin typeface="Cambria Math" charset="0"/>
                    <a:sym typeface="Wingdings"/>
                  </a:rPr>
                  <a:t> may not be sparse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If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=1M,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=100K, (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b="1" dirty="0">
                    <a:latin typeface="Cambria Math" charset="0"/>
                    <a:sym typeface="Wingdings"/>
                  </a:rPr>
                  <a:t>)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800" dirty="0">
                    <a:latin typeface="Cambria Math" charset="0"/>
                    <a:sym typeface="Wingdings"/>
                  </a:rPr>
                  <a:t>’s dimension is (100k)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 = 10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10</a:t>
                </a:r>
              </a:p>
              <a:p>
                <a:pPr lvl="2"/>
                <a:r>
                  <a:rPr lang="en-US" sz="1600" dirty="0">
                    <a:latin typeface="Cambria Math" charset="0"/>
                    <a:sym typeface="Wingdings"/>
                  </a:rPr>
                  <a:t>If 8 bytes per entry, storing (</a:t>
                </a:r>
                <a:r>
                  <a:rPr lang="en-US" sz="16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6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6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600" b="1" dirty="0">
                    <a:latin typeface="Cambria Math" charset="0"/>
                    <a:sym typeface="Wingdings"/>
                  </a:rPr>
                  <a:t>)</a:t>
                </a:r>
                <a:r>
                  <a:rPr lang="en-US" sz="1600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600" dirty="0">
                    <a:latin typeface="Cambria Math" charset="0"/>
                    <a:sym typeface="Wingdings"/>
                  </a:rPr>
                  <a:t> requires 80GB  typically infeasible on a single machine</a:t>
                </a:r>
              </a:p>
              <a:p>
                <a:r>
                  <a:rPr lang="en-US" sz="2000" dirty="0">
                    <a:latin typeface="Cambria Math" charset="0"/>
                  </a:rPr>
                  <a:t>Computation time:</a:t>
                </a:r>
                <a:endParaRPr lang="en-US" sz="1800" dirty="0">
                  <a:latin typeface="Cambria Math" charset="0"/>
                </a:endParaRPr>
              </a:p>
              <a:p>
                <a:pPr lvl="1"/>
                <a:r>
                  <a:rPr lang="en-US" sz="1800" dirty="0">
                    <a:latin typeface="Cambria Math" charset="0"/>
                  </a:rPr>
                  <a:t>Computing matrix multiplication </a:t>
                </a:r>
                <a:r>
                  <a:rPr lang="en-US" sz="1800" b="1" i="1" dirty="0">
                    <a:latin typeface="Cambria Math" charset="0"/>
                  </a:rPr>
                  <a:t>X</a:t>
                </a:r>
                <a:r>
                  <a:rPr lang="en-US" sz="1800" i="1" baseline="30000" dirty="0">
                    <a:latin typeface="Cambria Math" charset="0"/>
                  </a:rPr>
                  <a:t>T</a:t>
                </a:r>
                <a:r>
                  <a:rPr lang="en-US" sz="1800" b="1" i="1" dirty="0">
                    <a:latin typeface="Cambria Math" charset="0"/>
                  </a:rPr>
                  <a:t>X</a:t>
                </a:r>
                <a:r>
                  <a:rPr lang="en-US" sz="1800" dirty="0">
                    <a:latin typeface="Cambria Math" charset="0"/>
                  </a:rPr>
                  <a:t> takes O(</a:t>
                </a:r>
                <a:r>
                  <a:rPr lang="en-US" sz="1800" i="1" dirty="0">
                    <a:latin typeface="Cambria Math" charset="0"/>
                  </a:rPr>
                  <a:t>nd</a:t>
                </a:r>
                <a:r>
                  <a:rPr lang="en-US" sz="1800" baseline="30000" dirty="0">
                    <a:latin typeface="Cambria Math" charset="0"/>
                  </a:rPr>
                  <a:t>2</a:t>
                </a:r>
                <a:r>
                  <a:rPr lang="en-US" sz="1800" dirty="0">
                    <a:latin typeface="Cambria Math" charset="0"/>
                  </a:rPr>
                  <a:t>)</a:t>
                </a:r>
              </a:p>
              <a:p>
                <a:pPr lvl="1"/>
                <a:r>
                  <a:rPr lang="en-US" sz="1800" dirty="0">
                    <a:latin typeface="Cambria Math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800" b="1" i="1">
                                <a:latin typeface="Cambria Math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800" b="1" i="1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r>
                      <a:rPr lang="en-US" sz="1800" b="1" i="1" smtClean="0">
                        <a:latin typeface="Cambria Math" charset="0"/>
                      </a:rPr>
                      <m:t>𝑷</m:t>
                    </m:r>
                  </m:oMath>
                </a14:m>
                <a:r>
                  <a:rPr lang="en-US" sz="1800" dirty="0">
                    <a:latin typeface="Cambria Math" charset="0"/>
                  </a:rPr>
                  <a:t>, computing </a:t>
                </a:r>
                <a:r>
                  <a:rPr lang="en-US" sz="1800" b="1" i="1" dirty="0">
                    <a:latin typeface="Cambria Math" charset="0"/>
                  </a:rPr>
                  <a:t>P</a:t>
                </a:r>
                <a:r>
                  <a:rPr lang="en-US" sz="1800" baseline="30000" dirty="0">
                    <a:latin typeface="Cambria Math" charset="0"/>
                  </a:rPr>
                  <a:t>-1</a:t>
                </a:r>
                <a:r>
                  <a:rPr lang="en-US" sz="1800" dirty="0">
                    <a:latin typeface="Cambria Math" charset="0"/>
                  </a:rPr>
                  <a:t> takes O(</a:t>
                </a:r>
                <a:r>
                  <a:rPr lang="en-US" sz="1800" i="1" dirty="0">
                    <a:latin typeface="Cambria Math" charset="0"/>
                  </a:rPr>
                  <a:t>d</a:t>
                </a:r>
                <a:r>
                  <a:rPr lang="en-US" sz="1800" baseline="30000" dirty="0">
                    <a:latin typeface="Cambria Math" charset="0"/>
                  </a:rPr>
                  <a:t>2.373</a:t>
                </a:r>
                <a:r>
                  <a:rPr lang="en-US" sz="1800" dirty="0">
                    <a:latin typeface="Cambria Math" charset="0"/>
                  </a:rPr>
                  <a:t>) to O(</a:t>
                </a:r>
                <a:r>
                  <a:rPr lang="en-US" sz="1800" i="1" dirty="0">
                    <a:latin typeface="Cambria Math" charset="0"/>
                  </a:rPr>
                  <a:t>d</a:t>
                </a:r>
                <a:r>
                  <a:rPr lang="en-US" sz="1800" baseline="30000" dirty="0">
                    <a:latin typeface="Cambria Math" charset="0"/>
                  </a:rPr>
                  <a:t>3</a:t>
                </a:r>
                <a:r>
                  <a:rPr lang="en-US" sz="1800" dirty="0">
                    <a:latin typeface="Cambria Math" charset="0"/>
                  </a:rPr>
                  <a:t>)</a:t>
                </a:r>
              </a:p>
              <a:p>
                <a:pPr lvl="2"/>
                <a:r>
                  <a:rPr lang="en-US" sz="1400" dirty="0">
                    <a:latin typeface="Cambria Math" charset="0"/>
                  </a:rPr>
                  <a:t>Depending on the inversion algorithm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Let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(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X)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 =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Q</a:t>
                </a:r>
                <a:r>
                  <a:rPr lang="en-US" sz="1800" dirty="0">
                    <a:latin typeface="Cambria Math" charset="0"/>
                    <a:sym typeface="Wingdings"/>
                  </a:rPr>
                  <a:t>, computing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QX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dirty="0">
                    <a:latin typeface="Cambria Math" charset="0"/>
                    <a:sym typeface="Wingdings"/>
                  </a:rPr>
                  <a:t> takes O(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)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1800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1800" b="1" i="1">
                            <a:latin typeface="Cambria Math" charset="0"/>
                          </a:rPr>
                          <m:t>−</m:t>
                        </m:r>
                        <m:r>
                          <a:rPr lang="en-US" sz="1800" b="1" i="1">
                            <a:latin typeface="Cambria Math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sz="1800" b="1" i="1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latin typeface="Cambria Math" charset="0"/>
                      </a:rPr>
                      <m:t>=</m:t>
                    </m:r>
                    <m:r>
                      <a:rPr lang="en-US" sz="1800" b="1" i="1" smtClean="0">
                        <a:latin typeface="Cambria Math" charset="0"/>
                      </a:rPr>
                      <m:t>𝑹</m:t>
                    </m:r>
                  </m:oMath>
                </a14:m>
                <a:r>
                  <a:rPr lang="en-US" sz="1800" dirty="0">
                    <a:latin typeface="Cambria Math" charset="0"/>
                    <a:sym typeface="Wingdings"/>
                  </a:rPr>
                  <a:t>, computing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Ry</a:t>
                </a:r>
                <a:r>
                  <a:rPr lang="en-US" sz="1800" dirty="0">
                    <a:latin typeface="Cambria Math" charset="0"/>
                    <a:sym typeface="Wingdings"/>
                  </a:rPr>
                  <a:t> takes O(</a:t>
                </a:r>
                <a:r>
                  <a:rPr lang="en-US" sz="1800" i="1" dirty="0" err="1">
                    <a:latin typeface="Cambria Math" charset="0"/>
                    <a:sym typeface="Wingdings"/>
                  </a:rPr>
                  <a:t>nd</a:t>
                </a:r>
                <a:r>
                  <a:rPr lang="en-US" sz="1800" dirty="0">
                    <a:latin typeface="Cambria Math" charset="0"/>
                    <a:sym typeface="Wingdings"/>
                  </a:rPr>
                  <a:t>)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Total: O(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+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2.373</a:t>
                </a:r>
                <a:r>
                  <a:rPr lang="en-US" sz="1800" dirty="0">
                    <a:latin typeface="Cambria Math" charset="0"/>
                    <a:sym typeface="Wingdings"/>
                  </a:rPr>
                  <a:t>+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)</a:t>
                </a:r>
              </a:p>
              <a:p>
                <a:r>
                  <a:rPr lang="en-US" sz="2000" dirty="0">
                    <a:latin typeface="Cambria Math" charset="0"/>
                    <a:sym typeface="Wingdings"/>
                  </a:rPr>
                  <a:t>If </a:t>
                </a:r>
                <a:r>
                  <a:rPr lang="en-US" sz="20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2000" dirty="0">
                    <a:latin typeface="Cambria Math" charset="0"/>
                    <a:sym typeface="Wingdings"/>
                  </a:rPr>
                  <a:t> is small, close form solution is probably acceptable</a:t>
                </a:r>
              </a:p>
              <a:p>
                <a:endParaRPr lang="en-US" sz="20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9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8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Repeat until converge {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for (j=1, 2, </a:t>
                </a:r>
                <a:r>
                  <a:rPr lang="is-IS" sz="2000" dirty="0">
                    <a:latin typeface="Courier" charset="0"/>
                    <a:ea typeface="Courier" charset="0"/>
                    <a:cs typeface="Courier" charset="0"/>
                  </a:rPr>
                  <a:t>…, n){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is-IS" sz="20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is-I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is-IS" sz="20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for (</a:t>
                </a:r>
                <a:r>
                  <a:rPr lang="en-US" sz="20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=1, 2, ..., d){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760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5800" y="1371600"/>
                <a:ext cx="4419600" cy="4800600"/>
              </a:xfrm>
            </p:spPr>
            <p:txBody>
              <a:bodyPr/>
              <a:lstStyle/>
              <a:p>
                <a:r>
                  <a:rPr lang="en-US" sz="2000" dirty="0"/>
                  <a:t>Required space:</a:t>
                </a:r>
              </a:p>
              <a:p>
                <a:pPr lvl="1"/>
                <a:r>
                  <a:rPr lang="en-US" sz="1800" b="1" dirty="0"/>
                  <a:t>X</a:t>
                </a:r>
                <a:r>
                  <a:rPr lang="en-US" sz="1800" dirty="0"/>
                  <a:t> = [</a:t>
                </a:r>
                <a:r>
                  <a:rPr lang="en-US" sz="1800" i="1" dirty="0" err="1"/>
                  <a:t>x</a:t>
                </a:r>
                <a:r>
                  <a:rPr lang="en-US" sz="1800" i="1" baseline="-25000" dirty="0" err="1"/>
                  <a:t>ij</a:t>
                </a:r>
                <a:r>
                  <a:rPr lang="en-US" sz="1800" dirty="0"/>
                  <a:t>], </a:t>
                </a:r>
                <a:r>
                  <a:rPr lang="en-US" sz="1800" b="1" i="1" dirty="0"/>
                  <a:t>y</a:t>
                </a:r>
                <a:r>
                  <a:rPr lang="en-US" sz="1800" dirty="0"/>
                  <a:t>, </a:t>
                </a:r>
                <a:r>
                  <a:rPr lang="el-GR" sz="1800" b="1" dirty="0"/>
                  <a:t>θ</a:t>
                </a:r>
                <a:r>
                  <a:rPr lang="en-US" sz="1800" dirty="0"/>
                  <a:t>, and </a:t>
                </a:r>
                <a:r>
                  <a:rPr lang="en-US" sz="1800" b="1" dirty="0"/>
                  <a:t>z</a:t>
                </a:r>
                <a:endParaRPr lang="en-US" sz="1800" b="1" i="1" dirty="0"/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If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=1M,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=100K, and </a:t>
                </a:r>
                <a:r>
                  <a:rPr lang="en-US" sz="1800" b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dirty="0">
                    <a:latin typeface="Cambria Math" charset="0"/>
                    <a:sym typeface="Wingdings"/>
                  </a:rPr>
                  <a:t> is sparse</a:t>
                </a:r>
              </a:p>
              <a:p>
                <a:pPr lvl="2"/>
                <a:r>
                  <a:rPr lang="en-US" sz="1600" dirty="0">
                    <a:latin typeface="Cambria Math" charset="0"/>
                    <a:sym typeface="Wingdings"/>
                  </a:rPr>
                  <a:t>If 8 bytes per entry, we need: (</a:t>
                </a:r>
                <a:r>
                  <a:rPr lang="en-US" sz="1600" dirty="0" err="1">
                    <a:latin typeface="Cambria Math" charset="0"/>
                    <a:sym typeface="Wingdings"/>
                  </a:rPr>
                  <a:t>nnz</a:t>
                </a:r>
                <a:r>
                  <a:rPr lang="en-US" sz="1600" dirty="0">
                    <a:latin typeface="Cambria Math" charset="0"/>
                    <a:sym typeface="Wingdings"/>
                  </a:rPr>
                  <a:t>(</a:t>
                </a:r>
                <a:r>
                  <a:rPr lang="en-US" sz="1600" b="1" dirty="0">
                    <a:latin typeface="Cambria Math" charset="0"/>
                    <a:sym typeface="Wingdings"/>
                  </a:rPr>
                  <a:t>X</a:t>
                </a:r>
                <a:r>
                  <a:rPr lang="en-US" sz="1600" dirty="0">
                    <a:latin typeface="Cambria Math" charset="0"/>
                    <a:sym typeface="Wingdings"/>
                  </a:rPr>
                  <a:t>)+1M+100K+1M)*8bytes </a:t>
                </a:r>
              </a:p>
              <a:p>
                <a:pPr lvl="2"/>
                <a:r>
                  <a:rPr lang="en-US" sz="1600" dirty="0">
                    <a:latin typeface="Cambria Math" charset="0"/>
                    <a:sym typeface="Wingdings"/>
                  </a:rPr>
                  <a:t>Much more efficient than 80GB</a:t>
                </a:r>
              </a:p>
              <a:p>
                <a:r>
                  <a:rPr lang="en-US" sz="2000" dirty="0"/>
                  <a:t>Computation time: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a typeface="Courier" charset="0"/>
                    <a:cs typeface="Courier" charset="0"/>
                  </a:rPr>
                  <a:t> for all </a:t>
                </a:r>
                <a:r>
                  <a:rPr lang="en-US" sz="1800" i="1" dirty="0">
                    <a:ea typeface="Courier" charset="0"/>
                    <a:cs typeface="Courier" charset="0"/>
                  </a:rPr>
                  <a:t>j</a:t>
                </a:r>
                <a:r>
                  <a:rPr lang="en-US" sz="1800" dirty="0">
                    <a:ea typeface="Courier" charset="0"/>
                    <a:cs typeface="Courier" charset="0"/>
                  </a:rPr>
                  <a:t>: O(</a:t>
                </a:r>
                <a:r>
                  <a:rPr lang="en-US" sz="1800" i="1" dirty="0" err="1">
                    <a:ea typeface="Courier" charset="0"/>
                    <a:cs typeface="Courier" charset="0"/>
                  </a:rPr>
                  <a:t>nd</a:t>
                </a:r>
                <a:r>
                  <a:rPr lang="en-US" sz="1800" dirty="0">
                    <a:ea typeface="Courier" charset="0"/>
                    <a:cs typeface="Courier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for all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: O(</a:t>
                </a:r>
                <a:r>
                  <a:rPr lang="en-US" sz="1800" i="1" dirty="0" err="1"/>
                  <a:t>nd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Outer loop: Assume </a:t>
                </a:r>
                <a:r>
                  <a:rPr lang="en-US" sz="1800" i="1" dirty="0"/>
                  <a:t>T</a:t>
                </a:r>
                <a:r>
                  <a:rPr lang="en-US" sz="1800" dirty="0"/>
                  <a:t> iterations</a:t>
                </a:r>
              </a:p>
              <a:p>
                <a:pPr lvl="1"/>
                <a:r>
                  <a:rPr lang="en-US" sz="1800" dirty="0"/>
                  <a:t>Total: O(</a:t>
                </a:r>
                <a:r>
                  <a:rPr lang="en-US" sz="1800" i="1" dirty="0" err="1"/>
                  <a:t>Tnd</a:t>
                </a:r>
                <a:r>
                  <a:rPr lang="en-US" sz="1800" dirty="0"/>
                  <a:t>)</a:t>
                </a:r>
              </a:p>
              <a:p>
                <a:pPr lvl="2"/>
                <a:r>
                  <a:rPr lang="en-US" sz="1400" dirty="0"/>
                  <a:t>Usually more efficient than </a:t>
                </a:r>
                <a:r>
                  <a:rPr lang="en-US" sz="1400" dirty="0">
                    <a:latin typeface="Cambria Math" charset="0"/>
                    <a:sym typeface="Wingdings"/>
                  </a:rPr>
                  <a:t>O(</a:t>
                </a:r>
                <a:r>
                  <a:rPr lang="en-US" sz="14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4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400" dirty="0">
                    <a:latin typeface="Cambria Math" charset="0"/>
                    <a:sym typeface="Wingdings"/>
                  </a:rPr>
                  <a:t>+</a:t>
                </a:r>
                <a:r>
                  <a:rPr lang="en-US" sz="14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400" baseline="30000" dirty="0">
                    <a:latin typeface="Cambria Math" charset="0"/>
                    <a:sym typeface="Wingdings"/>
                  </a:rPr>
                  <a:t>2.373</a:t>
                </a:r>
                <a:r>
                  <a:rPr lang="en-US" sz="1400" dirty="0">
                    <a:latin typeface="Cambria Math" charset="0"/>
                    <a:sym typeface="Wingdings"/>
                  </a:rPr>
                  <a:t>+</a:t>
                </a:r>
                <a:r>
                  <a:rPr lang="en-US" sz="14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4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400" dirty="0">
                    <a:latin typeface="Cambria Math" charset="0"/>
                    <a:sym typeface="Wingdings"/>
                  </a:rPr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5800" y="1371600"/>
                <a:ext cx="4419600" cy="4800600"/>
              </a:xfrm>
              <a:blipFill rotWithShape="0">
                <a:blip r:embed="rId3"/>
                <a:stretch>
                  <a:fillRect l="-1241"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form vs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If the number of features is small, close form solution is probably acceptable</a:t>
                </a:r>
              </a:p>
              <a:p>
                <a:r>
                  <a:rPr lang="en-US" sz="2800" dirty="0"/>
                  <a:t>However, if the number of features is large, using gradient descent is more efficient in both memory usage and computing time</a:t>
                </a:r>
              </a:p>
              <a:p>
                <a:r>
                  <a:rPr lang="en-US" sz="2800" dirty="0"/>
                  <a:t>Moreover, gradient descent is capable of solving more complex optimization problem</a:t>
                </a:r>
              </a:p>
              <a:p>
                <a:pPr lvl="1"/>
                <a:r>
                  <a:rPr lang="en-US" sz="2400" dirty="0"/>
                  <a:t>In many cases,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𝛉</m:t>
                        </m:r>
                      </m:den>
                    </m:f>
                    <m:r>
                      <a:rPr lang="en-US" sz="2400" b="1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2400" dirty="0"/>
                  <a:t> has no closed–form solution</a:t>
                </a:r>
              </a:p>
              <a:p>
                <a:pPr lvl="2"/>
                <a:r>
                  <a:rPr lang="en-US" sz="2000" dirty="0"/>
                  <a:t>But we can still apply gradient descent </a:t>
                </a:r>
                <a:r>
                  <a:rPr lang="en-US" sz="2000" dirty="0">
                    <a:sym typeface="Wingdings"/>
                  </a:rPr>
                  <a:t></a:t>
                </a:r>
                <a:endParaRPr lang="en-US" sz="2000" dirty="0"/>
              </a:p>
              <a:p>
                <a:pPr lvl="1"/>
                <a:r>
                  <a:rPr lang="en-US" sz="2400" dirty="0"/>
                  <a:t>More to come in future lectures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 b="-8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features are all categorical</a:t>
            </a:r>
          </a:p>
          <a:p>
            <a:pPr lvl="1"/>
            <a:r>
              <a:rPr lang="en-US" dirty="0"/>
              <a:t>Can you apply linear regression?</a:t>
            </a:r>
          </a:p>
          <a:p>
            <a:pPr lvl="1"/>
            <a:r>
              <a:rPr lang="en-US" dirty="0"/>
              <a:t>Can you apply decision tree?</a:t>
            </a:r>
          </a:p>
          <a:p>
            <a:pPr lvl="1"/>
            <a:r>
              <a:rPr lang="en-US" dirty="0"/>
              <a:t>Can you apply </a:t>
            </a:r>
            <a:r>
              <a:rPr lang="en-US" dirty="0" err="1"/>
              <a:t>knn</a:t>
            </a:r>
            <a:r>
              <a:rPr lang="en-US" dirty="0"/>
              <a:t>?</a:t>
            </a:r>
          </a:p>
          <a:p>
            <a:r>
              <a:rPr lang="en-US" dirty="0"/>
              <a:t>If all features are numerical, which one runs faster during “test” phase?</a:t>
            </a:r>
          </a:p>
          <a:p>
            <a:pPr lvl="1"/>
            <a:r>
              <a:rPr lang="en-US" dirty="0"/>
              <a:t>Linear regression? Decision tree? KNN?</a:t>
            </a:r>
          </a:p>
        </p:txBody>
      </p:sp>
    </p:spTree>
    <p:extLst>
      <p:ext uri="{BB962C8B-B14F-4D97-AF65-F5344CB8AC3E}">
        <p14:creationId xmlns:p14="http://schemas.microsoft.com/office/powerpoint/2010/main" val="7636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stop updating?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stopping criteria:</a:t>
            </a:r>
          </a:p>
          <a:p>
            <a:pPr lvl="1"/>
            <a:r>
              <a:rPr lang="en-US" dirty="0"/>
              <a:t>Improvement drops (e.g., &lt; 0)</a:t>
            </a:r>
          </a:p>
          <a:p>
            <a:pPr lvl="1"/>
            <a:r>
              <a:rPr lang="en-US" dirty="0"/>
              <a:t>Reached small error</a:t>
            </a:r>
          </a:p>
          <a:p>
            <a:pPr lvl="1"/>
            <a:r>
              <a:rPr lang="en-US" dirty="0"/>
              <a:t>Achieved predefined # of iterations</a:t>
            </a:r>
          </a:p>
          <a:p>
            <a:pPr lvl="1"/>
            <a:r>
              <a:rPr lang="en-US" dirty="0"/>
              <a:t>No time to train anymore</a:t>
            </a:r>
          </a:p>
        </p:txBody>
      </p:sp>
    </p:spTree>
    <p:extLst>
      <p:ext uri="{BB962C8B-B14F-4D97-AF65-F5344CB8AC3E}">
        <p14:creationId xmlns:p14="http://schemas.microsoft.com/office/powerpoint/2010/main" val="74812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non-linear data to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1"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,1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,2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 …+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000" dirty="0"/>
                  <a:t>Linear model</a:t>
                </a:r>
              </a:p>
              <a:p>
                <a:r>
                  <a:rPr lang="en-US" sz="2800" dirty="0"/>
                  <a:t>We may generate the higher degree terms as the new features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1"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</m:oMath>
                </a14:m>
                <a:br>
                  <a:rPr lang="en-US" sz="2400" b="0" i="0" dirty="0"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1,2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−1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</m:oMath>
                </a14:m>
                <a:br>
                  <a:rPr lang="en-US" sz="2400" b="0" i="0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1,1</m:t>
                        </m:r>
                      </m:sub>
                    </m:sSub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,1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,2</m:t>
                        </m:r>
                      </m:sub>
                      <m:sup>
                        <m:r>
                          <a:rPr lang="en-US" sz="2400" i="1" dirty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𝑑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𝑑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8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r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occurs when a model captures idiosyncrasies of the input data, rather than generalizing</a:t>
            </a:r>
          </a:p>
          <a:p>
            <a:pPr lvl="1"/>
            <a:r>
              <a:rPr lang="en-US" dirty="0"/>
              <a:t>Too many parameters relative to the amount of training data</a:t>
            </a:r>
          </a:p>
          <a:p>
            <a:r>
              <a:rPr lang="en-US" dirty="0"/>
              <a:t>For example, an order-</a:t>
            </a:r>
            <a:r>
              <a:rPr lang="en-US" i="1" dirty="0"/>
              <a:t>N</a:t>
            </a:r>
            <a:r>
              <a:rPr lang="en-US" dirty="0"/>
              <a:t> polynomial can perfectly fit to </a:t>
            </a:r>
            <a:r>
              <a:rPr lang="en-US" i="1" dirty="0"/>
              <a:t>N</a:t>
            </a:r>
            <a:r>
              <a:rPr lang="en-US" dirty="0"/>
              <a:t>+1 data points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23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381000"/>
                <a:ext cx="7772400" cy="990600"/>
              </a:xfrm>
            </p:spPr>
            <p:txBody>
              <a:bodyPr/>
              <a:lstStyle/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noise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381000"/>
                <a:ext cx="7772400" cy="990600"/>
              </a:xfrm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4" y="2438400"/>
            <a:ext cx="7772400" cy="2824181"/>
          </a:xfrm>
        </p:spPr>
      </p:pic>
      <p:sp>
        <p:nvSpPr>
          <p:cNvPr id="5" name="TextBox 4"/>
          <p:cNvSpPr txBox="1"/>
          <p:nvPr/>
        </p:nvSpPr>
        <p:spPr>
          <a:xfrm>
            <a:off x="36040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0</a:t>
            </a:r>
            <a:endParaRPr lang="en-US" b="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5664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1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92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noise</m:t>
                    </m:r>
                  </m:oMath>
                </a14:m>
                <a:r>
                  <a:rPr lang="en-US" dirty="0"/>
                  <a:t> (overfitting)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0558"/>
            <a:ext cx="7543800" cy="2777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64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9</a:t>
            </a:r>
            <a:endParaRPr lang="en-US" b="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6040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3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8201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4057651"/>
                <a:ext cx="7772400" cy="211454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800" dirty="0"/>
                  <a:t>Define the form of the function f(x) explicitly</a:t>
                </a:r>
              </a:p>
              <a:p>
                <a:pPr lvl="1" eaLnBrk="1" hangingPunct="1"/>
                <a:r>
                  <a:rPr lang="en-US" altLang="en-US" sz="2400" dirty="0"/>
                  <a:t>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in this case</a:t>
                </a:r>
              </a:p>
              <a:p>
                <a:pPr lvl="1" eaLnBrk="1" hangingPunct="1"/>
                <a:r>
                  <a:rPr lang="en-US" altLang="en-US" sz="2400" dirty="0"/>
                  <a:t>If you believe that </a:t>
                </a:r>
                <a:r>
                  <a:rPr lang="en-US" altLang="en-US" sz="2400" i="1" dirty="0"/>
                  <a:t>x</a:t>
                </a:r>
                <a:r>
                  <a:rPr lang="en-US" altLang="en-US" sz="2400" dirty="0"/>
                  <a:t> and </a:t>
                </a:r>
                <a:r>
                  <a:rPr lang="en-US" altLang="en-US" sz="2400" i="1" dirty="0"/>
                  <a:t>y</a:t>
                </a:r>
                <a:r>
                  <a:rPr lang="en-US" altLang="en-US" sz="2400" dirty="0"/>
                  <a:t> have a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non-linear</a:t>
                </a:r>
                <a:r>
                  <a:rPr lang="en-US" altLang="en-US" sz="2400" dirty="0"/>
                  <a:t> relationship, you should assume a non-linear f(x)</a:t>
                </a:r>
              </a:p>
              <a:p>
                <a:pPr eaLnBrk="1" hangingPunct="1"/>
                <a:r>
                  <a:rPr lang="en-US" altLang="en-US" sz="2800" dirty="0"/>
                  <a:t>Find a good f(x) within that family</a:t>
                </a:r>
              </a:p>
              <a:p>
                <a:pPr lvl="1" eaLnBrk="1" hangingPunct="1"/>
                <a:r>
                  <a:rPr lang="en-US" altLang="en-US" sz="2400" dirty="0"/>
                  <a:t>i.e. find good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and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2400" b="0" i="1" smtClean="0">
                        <a:latin typeface="Cambria Math" charset="0"/>
                      </a:rPr>
                      <m:t>≈</m:t>
                    </m:r>
                    <m:r>
                      <a:rPr lang="en-US" alt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 in this case</a:t>
                </a:r>
              </a:p>
            </p:txBody>
          </p:sp>
        </mc:Choice>
        <mc:Fallback xmlns="">
          <p:sp>
            <p:nvSpPr>
              <p:cNvPr id="184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4057651"/>
                <a:ext cx="7772400" cy="2114548"/>
              </a:xfrm>
              <a:blipFill rotWithShape="0">
                <a:blip r:embed="rId3"/>
                <a:stretch>
                  <a:fillRect l="-1412" t="-3179" r="-863" b="-35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 bwMode="auto">
              <a:xfrm>
                <a:off x="6121400" y="1960563"/>
                <a:ext cx="2514600" cy="15104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ja-JP" altLang="en-US" sz="1800" dirty="0"/>
                  <a:t>“</a:t>
                </a:r>
                <a:r>
                  <a:rPr lang="en-US" altLang="ja-JP" sz="1800" dirty="0"/>
                  <a:t>Predictor</a:t>
                </a:r>
                <a:r>
                  <a:rPr lang="ja-JP" altLang="en-US" sz="1800" dirty="0"/>
                  <a:t>”</a:t>
                </a:r>
                <a:r>
                  <a:rPr lang="en-US" altLang="ja-JP" sz="1800" dirty="0"/>
                  <a:t>:</a:t>
                </a:r>
              </a:p>
              <a:p>
                <a:pPr eaLnBrk="1" hangingPunct="1"/>
                <a:endParaRPr lang="en-US" altLang="en-US" sz="1800" b="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sz="1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altLang="en-US" sz="1800" b="0" dirty="0"/>
              </a:p>
              <a:p>
                <a:pPr eaLnBrk="1" hangingPunct="1"/>
                <a:endParaRPr lang="en-US" altLang="en-US" sz="1800" b="0" dirty="0"/>
              </a:p>
              <a:p>
                <a:pPr eaLnBrk="1" hangingPunct="1"/>
                <a:r>
                  <a:rPr lang="en-US" altLang="en-US" sz="1800" b="0" dirty="0"/>
                  <a:t>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1400" y="1960563"/>
                <a:ext cx="2514600" cy="1510478"/>
              </a:xfrm>
              <a:prstGeom prst="rect">
                <a:avLst/>
              </a:prstGeom>
              <a:blipFill rotWithShape="0">
                <a:blip r:embed="rId4"/>
                <a:stretch>
                  <a:fillRect l="-1687" t="-2811" b="-321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2120900" y="1849438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2120900" y="339725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15"/>
          <p:cNvSpPr>
            <a:spLocks noChangeArrowheads="1"/>
          </p:cNvSpPr>
          <p:nvPr/>
        </p:nvSpPr>
        <p:spPr bwMode="auto">
          <a:xfrm>
            <a:off x="2501900" y="2963863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17"/>
          <p:cNvSpPr>
            <a:spLocks noChangeArrowheads="1"/>
          </p:cNvSpPr>
          <p:nvPr/>
        </p:nvSpPr>
        <p:spPr bwMode="auto">
          <a:xfrm>
            <a:off x="3340100" y="24177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8"/>
          <p:cNvSpPr>
            <a:spLocks noChangeArrowheads="1"/>
          </p:cNvSpPr>
          <p:nvPr/>
        </p:nvSpPr>
        <p:spPr bwMode="auto">
          <a:xfrm>
            <a:off x="2630487" y="2547938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19"/>
          <p:cNvSpPr>
            <a:spLocks noChangeArrowheads="1"/>
          </p:cNvSpPr>
          <p:nvPr/>
        </p:nvSpPr>
        <p:spPr bwMode="auto">
          <a:xfrm>
            <a:off x="3797300" y="19605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20"/>
          <p:cNvSpPr>
            <a:spLocks noChangeArrowheads="1"/>
          </p:cNvSpPr>
          <p:nvPr/>
        </p:nvSpPr>
        <p:spPr bwMode="auto">
          <a:xfrm>
            <a:off x="3211512" y="294005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21"/>
          <p:cNvSpPr>
            <a:spLocks noChangeArrowheads="1"/>
          </p:cNvSpPr>
          <p:nvPr/>
        </p:nvSpPr>
        <p:spPr bwMode="auto">
          <a:xfrm>
            <a:off x="3644900" y="25701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22"/>
          <p:cNvSpPr>
            <a:spLocks noChangeArrowheads="1"/>
          </p:cNvSpPr>
          <p:nvPr/>
        </p:nvSpPr>
        <p:spPr bwMode="auto">
          <a:xfrm>
            <a:off x="4254500" y="23415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23"/>
          <p:cNvSpPr>
            <a:spLocks noChangeArrowheads="1"/>
          </p:cNvSpPr>
          <p:nvPr/>
        </p:nvSpPr>
        <p:spPr bwMode="auto">
          <a:xfrm>
            <a:off x="4559300" y="1831975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6" name="Straight Connector 20"/>
          <p:cNvCxnSpPr>
            <a:cxnSpLocks noChangeShapeType="1"/>
          </p:cNvCxnSpPr>
          <p:nvPr/>
        </p:nvCxnSpPr>
        <p:spPr bwMode="auto">
          <a:xfrm flipV="1">
            <a:off x="2273300" y="1755775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57" name="TextBox 15"/>
          <p:cNvSpPr txBox="1">
            <a:spLocks noChangeArrowheads="1"/>
          </p:cNvSpPr>
          <p:nvPr/>
        </p:nvSpPr>
        <p:spPr bwMode="auto">
          <a:xfrm>
            <a:off x="914400" y="1984375"/>
            <a:ext cx="1133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 dirty="0"/>
              <a:t>y</a:t>
            </a:r>
          </a:p>
          <a:p>
            <a:pPr algn="ctr"/>
            <a:r>
              <a:rPr lang="en-US" sz="1800" dirty="0"/>
              <a:t>dependent</a:t>
            </a:r>
          </a:p>
          <a:p>
            <a:pPr algn="ctr"/>
            <a:r>
              <a:rPr lang="en-US" sz="1800" dirty="0"/>
              <a:t>variable</a:t>
            </a:r>
          </a:p>
          <a:p>
            <a:pPr algn="ctr"/>
            <a:r>
              <a:rPr lang="en-US" sz="1800" dirty="0"/>
              <a:t>(output)</a:t>
            </a:r>
          </a:p>
        </p:txBody>
      </p:sp>
      <p:sp>
        <p:nvSpPr>
          <p:cNvPr id="58" name="TextBox 16"/>
          <p:cNvSpPr txBox="1">
            <a:spLocks noChangeArrowheads="1"/>
          </p:cNvSpPr>
          <p:nvPr/>
        </p:nvSpPr>
        <p:spPr bwMode="auto">
          <a:xfrm>
            <a:off x="1771650" y="3365500"/>
            <a:ext cx="37480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/>
              <a:t>x – </a:t>
            </a:r>
            <a:r>
              <a:rPr lang="en-US" sz="1800"/>
              <a:t>independent variable (input)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uiExpand="1" build="p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the linear regression model, overfitting is characterized by large parameters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67296"/>
                  </p:ext>
                </p:extLst>
              </p:nvPr>
            </p:nvGraphicFramePr>
            <p:xfrm>
              <a:off x="685800" y="2397760"/>
              <a:ext cx="754380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8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0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232.37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-25.43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-5321.83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48568.31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231639.30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640042.26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-1061800.52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1042400.18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dirty="0"/>
                            <a:t>-557682.99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125201.43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67296"/>
                  </p:ext>
                </p:extLst>
              </p:nvPr>
            </p:nvGraphicFramePr>
            <p:xfrm>
              <a:off x="685800" y="2397760"/>
              <a:ext cx="754380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8760"/>
                    <a:gridCol w="1508760"/>
                    <a:gridCol w="1508760"/>
                    <a:gridCol w="1508760"/>
                    <a:gridCol w="150876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0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108197" r="-401210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208197" r="-40121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-1.27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232.37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308197" r="-40121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-25.43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-5321.83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408197" r="-4012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17.37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48568.31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516667" r="-401210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231639.30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606557" r="-40121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640042.26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706557" r="-40121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-1061800.52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806557" r="-40121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1042400.18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906557" r="-40121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dirty="0" smtClean="0"/>
                            <a:t>-557682.99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1006557" r="-40121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125201.43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53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Introduce a penalty term for the size of the weights</a:t>
                </a:r>
              </a:p>
              <a:p>
                <a:r>
                  <a:rPr lang="en-US" sz="2800" dirty="0"/>
                  <a:t>Un-regularized regression (the original objective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b="0" i="1" smtClean="0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800" dirty="0"/>
                  <a:t>Regularized regression (enforce the solution to have low L2-norm of </a:t>
                </a:r>
                <a14:m>
                  <m:oMath xmlns:m="http://schemas.openxmlformats.org/officeDocument/2006/math">
                    <m:r>
                      <a:rPr lang="en-US" sz="2800" b="1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77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Original objective function: minimizing the training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70C0"/>
                        </a:solidFill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New target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≤</m:t>
                    </m:r>
                    <m:r>
                      <a:rPr lang="en-US" sz="2000" i="1">
                        <a:latin typeface="Cambria Math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This is equivalent to the following problem with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r>
                  <a:rPr lang="en-US" sz="2400" dirty="0"/>
                  <a:t>New objective function: minimizing training error and the L2-norm of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2400" dirty="0"/>
                  <a:t> simultaneously</a:t>
                </a:r>
              </a:p>
              <a:p>
                <a:pPr lvl="1"/>
                <a:r>
                  <a:rPr lang="en-US" sz="2000" dirty="0"/>
                  <a:t>Solution: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b="1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0" smtClean="0">
                                <a:latin typeface="Cambria Math" charset="0"/>
                              </a:rPr>
                              <m:t>𝐗</m:t>
                            </m:r>
                            <m:r>
                              <a:rPr lang="en-US" sz="2000" b="1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  <m:r>
                              <a:rPr lang="en-US" sz="2000" b="1" i="0" smtClean="0">
                                <a:latin typeface="Cambria Math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b="1" i="0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charset="0"/>
                          </a:rPr>
                          <m:t>𝐗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1" i="0" smtClean="0">
                        <a:latin typeface="Cambria Math" charset="0"/>
                      </a:rPr>
                      <m:t>𝐲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888" r="-627" b="-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Regularized linear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2400" dirty="0"/>
                  <a:t>: regularization</a:t>
                </a:r>
              </a:p>
              <a:p>
                <a:r>
                  <a:rPr lang="en-US" sz="2800" dirty="0"/>
                  <a:t>L2-regularization (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Ridge regression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800" dirty="0"/>
                  <a:t>L1-regularization (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Lasso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6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Ridge and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Elastic net regularization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&gt;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/>
                  </a:rPr>
                  <a:t> Ridge regression</a:t>
                </a:r>
                <a:endParaRPr lang="en-US" sz="2400" dirty="0"/>
              </a:p>
              <a:p>
                <a:pPr lvl="1"/>
                <a:r>
                  <a:rPr lang="en-US" sz="2400" dirty="0"/>
                  <a:t>When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/>
                  </a:rPr>
                  <a:t> Lasso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9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the data into training and test datasets</a:t>
                </a:r>
              </a:p>
              <a:p>
                <a:pPr lvl="1"/>
                <a:r>
                  <a:rPr lang="en-US" dirty="0"/>
                  <a:t>Based on the training data, train the models by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Based on the test data, calculate the test performance of all the models (of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’s)</a:t>
                </a:r>
              </a:p>
              <a:p>
                <a:pPr lvl="1"/>
                <a:r>
                  <a:rPr lang="en-US" dirty="0"/>
                  <a:t>Select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with the best test performance</a:t>
                </a:r>
              </a:p>
              <a:p>
                <a:r>
                  <a:rPr lang="en-US" dirty="0"/>
                  <a:t>Cross validation</a:t>
                </a:r>
              </a:p>
              <a:p>
                <a:pPr lvl="1"/>
                <a:r>
                  <a:rPr lang="en-US" dirty="0"/>
                  <a:t>More to come in future lectures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04" t="-1650" b="-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Ridge and Lasso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  <a:p>
            <a:pPr lvl="1"/>
            <a:r>
              <a:rPr lang="en-US" dirty="0"/>
              <a:t>Good if many features have small/medium sized effects</a:t>
            </a:r>
            <a:endParaRPr lang="en-US" sz="2400" dirty="0"/>
          </a:p>
          <a:p>
            <a:r>
              <a:rPr lang="en-US" dirty="0"/>
              <a:t>Lasso</a:t>
            </a:r>
          </a:p>
          <a:p>
            <a:pPr lvl="1"/>
            <a:r>
              <a:rPr lang="en-US" dirty="0"/>
              <a:t>Good if only a few features with a medium/large effect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637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Ridge, Lasso, and Elastic net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48859"/>
            <a:ext cx="4953000" cy="4616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0989" y="1371600"/>
                <a:ext cx="3979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Elastic net: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=0.5</m:t>
                    </m:r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9" y="1371600"/>
                <a:ext cx="397955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6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68110" y="4507468"/>
                <a:ext cx="4660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0" y="4507468"/>
                <a:ext cx="46609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00589" y="2209800"/>
                <a:ext cx="4714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89" y="2209800"/>
                <a:ext cx="47141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ADD6B-C56F-5049-A78C-CEE85445963C}"/>
                  </a:ext>
                </a:extLst>
              </p:cNvPr>
              <p:cNvSpPr/>
              <p:nvPr/>
            </p:nvSpPr>
            <p:spPr>
              <a:xfrm>
                <a:off x="16814142" y="7845772"/>
                <a:ext cx="692369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ADD6B-C56F-5049-A78C-CEE854459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142" y="7845772"/>
                <a:ext cx="69236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787BA6-352B-3B48-873E-23113A573485}"/>
                  </a:ext>
                </a:extLst>
              </p:cNvPr>
              <p:cNvSpPr/>
              <p:nvPr/>
            </p:nvSpPr>
            <p:spPr>
              <a:xfrm>
                <a:off x="6400800" y="4507468"/>
                <a:ext cx="46461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787BA6-352B-3B48-873E-23113A573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507468"/>
                <a:ext cx="464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177B1A-074B-AB4E-9FBB-43003D9516C4}"/>
                  </a:ext>
                </a:extLst>
              </p:cNvPr>
              <p:cNvSpPr/>
              <p:nvPr/>
            </p:nvSpPr>
            <p:spPr>
              <a:xfrm>
                <a:off x="4031186" y="2209800"/>
                <a:ext cx="4699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177B1A-074B-AB4E-9FBB-43003D951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86" y="2209800"/>
                <a:ext cx="4699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5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Lasso zeros coefficients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05" y="1371600"/>
            <a:ext cx="7172989" cy="4800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57800" y="1905000"/>
                <a:ext cx="1752600" cy="65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/>
                  <a:t>RSS: 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∑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905000"/>
                <a:ext cx="1752600" cy="652551"/>
              </a:xfrm>
              <a:prstGeom prst="rect">
                <a:avLst/>
              </a:prstGeom>
              <a:blipFill rotWithShape="0">
                <a:blip r:embed="rId3"/>
                <a:stretch>
                  <a:fillRect l="-3136" t="-5607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52690" y="4344687"/>
                <a:ext cx="114300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690" y="4344687"/>
                <a:ext cx="1143000" cy="375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6886" y="4350907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6" y="4350907"/>
                <a:ext cx="11430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062976" y="2895600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2</a:t>
            </a:r>
            <a:endParaRPr lang="en-US" b="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7015976" y="4800600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1</a:t>
            </a:r>
            <a:endParaRPr lang="en-US" b="0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5415776" y="2971800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2</a:t>
            </a:r>
            <a:endParaRPr lang="en-US" b="0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3733800" y="4812268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1</a:t>
            </a:r>
            <a:endParaRPr lang="en-US" b="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00400" y="3079802"/>
                <a:ext cx="357790" cy="3491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charset="0"/>
                            </a:rPr>
                            <m:t>𝛉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079802"/>
                <a:ext cx="357790" cy="3491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805010" y="3079802"/>
                <a:ext cx="357790" cy="3491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charset="0"/>
                            </a:rPr>
                            <m:t>𝛉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10" y="3079802"/>
                <a:ext cx="357790" cy="349198"/>
              </a:xfrm>
              <a:prstGeom prst="rect">
                <a:avLst/>
              </a:prstGeom>
              <a:blipFill rotWithShape="0">
                <a:blip r:embed="rId7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5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Lasso zeros coefficients? – a numerical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Ridge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from 2 to 1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2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  <m:r>
                          <a:rPr lang="en-US" sz="1600" i="1">
                            <a:latin typeface="Cambria Math" charset="0"/>
                          </a:rPr>
                          <m:t>−1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=3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i="1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from 1 to 0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1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  <m:r>
                          <a:rPr lang="en-US" sz="1600" i="1">
                            <a:latin typeface="Cambria Math" charset="0"/>
                          </a:rPr>
                          <m:t>−0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i="1" dirty="0"/>
              </a:p>
              <a:p>
                <a:r>
                  <a:rPr lang="en-US" sz="2400" dirty="0"/>
                  <a:t>Lasso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from from 2 to 1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2−1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from from 1 to 0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1−0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2400" dirty="0">
                  <a:sym typeface="Wingdings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/>
                  </a:rPr>
                  <a:t> Ridge tends to shrink large coefficients to smaller ones, but not to shrink small coefficients to zero</a:t>
                </a:r>
                <a:endParaRPr lang="en-US" sz="2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4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which one should be an error measurement?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139825" y="2643188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139825" y="4191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1520825" y="3757613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2359025" y="32115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1649413" y="3341688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2816225" y="27543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2230438" y="3733800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/>
          <p:cNvSpPr>
            <a:spLocks noChangeArrowheads="1"/>
          </p:cNvSpPr>
          <p:nvPr/>
        </p:nvSpPr>
        <p:spPr bwMode="auto">
          <a:xfrm>
            <a:off x="2663825" y="33639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2"/>
          <p:cNvSpPr>
            <a:spLocks noChangeArrowheads="1"/>
          </p:cNvSpPr>
          <p:nvPr/>
        </p:nvSpPr>
        <p:spPr bwMode="auto">
          <a:xfrm>
            <a:off x="3273425" y="31353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3578225" y="2625725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6"/>
          <p:cNvCxnSpPr>
            <a:cxnSpLocks noChangeShapeType="1"/>
          </p:cNvCxnSpPr>
          <p:nvPr/>
        </p:nvCxnSpPr>
        <p:spPr bwMode="auto">
          <a:xfrm flipV="1">
            <a:off x="1368425" y="2514600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Straight Connector 18"/>
          <p:cNvCxnSpPr>
            <a:cxnSpLocks noChangeShapeType="1"/>
          </p:cNvCxnSpPr>
          <p:nvPr/>
        </p:nvCxnSpPr>
        <p:spPr bwMode="auto">
          <a:xfrm rot="16200000" flipH="1">
            <a:off x="1518443" y="3666332"/>
            <a:ext cx="39211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7" name="Straight Connector 18"/>
          <p:cNvCxnSpPr>
            <a:cxnSpLocks noChangeShapeType="1"/>
          </p:cNvCxnSpPr>
          <p:nvPr/>
        </p:nvCxnSpPr>
        <p:spPr bwMode="auto">
          <a:xfrm rot="16200000" flipH="1">
            <a:off x="2717800" y="3048001"/>
            <a:ext cx="3270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8" name="Straight Connector 18"/>
          <p:cNvCxnSpPr>
            <a:cxnSpLocks noChangeShapeType="1"/>
          </p:cNvCxnSpPr>
          <p:nvPr/>
        </p:nvCxnSpPr>
        <p:spPr bwMode="auto">
          <a:xfrm rot="5400000">
            <a:off x="2196307" y="3636169"/>
            <a:ext cx="196850" cy="1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685800" y="3325813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y</a:t>
            </a:r>
          </a:p>
        </p:txBody>
      </p:sp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1778000" y="4191000"/>
            <a:ext cx="373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x</a:t>
            </a: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5257800" y="2654300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5257800" y="4202112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5638800" y="3768725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6477000" y="32226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8"/>
          <p:cNvSpPr>
            <a:spLocks noChangeArrowheads="1"/>
          </p:cNvSpPr>
          <p:nvPr/>
        </p:nvSpPr>
        <p:spPr bwMode="auto">
          <a:xfrm>
            <a:off x="5767388" y="3352800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auto">
          <a:xfrm>
            <a:off x="6934200" y="27654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auto">
          <a:xfrm>
            <a:off x="6348413" y="3744912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1"/>
          <p:cNvSpPr>
            <a:spLocks noChangeArrowheads="1"/>
          </p:cNvSpPr>
          <p:nvPr/>
        </p:nvSpPr>
        <p:spPr bwMode="auto">
          <a:xfrm>
            <a:off x="6781800" y="33750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2"/>
          <p:cNvSpPr>
            <a:spLocks noChangeArrowheads="1"/>
          </p:cNvSpPr>
          <p:nvPr/>
        </p:nvSpPr>
        <p:spPr bwMode="auto">
          <a:xfrm>
            <a:off x="7391400" y="31464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7696200" y="2636837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1" name="Straight Connector 16"/>
          <p:cNvCxnSpPr>
            <a:cxnSpLocks noChangeShapeType="1"/>
          </p:cNvCxnSpPr>
          <p:nvPr/>
        </p:nvCxnSpPr>
        <p:spPr bwMode="auto">
          <a:xfrm flipV="1">
            <a:off x="5486400" y="2525712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Straight Connector 18"/>
          <p:cNvCxnSpPr>
            <a:cxnSpLocks noChangeShapeType="1"/>
            <a:stCxn id="25" idx="5"/>
          </p:cNvCxnSpPr>
          <p:nvPr/>
        </p:nvCxnSpPr>
        <p:spPr bwMode="auto">
          <a:xfrm>
            <a:off x="5877144" y="3462556"/>
            <a:ext cx="133130" cy="29505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3" name="Straight Connector 18"/>
          <p:cNvCxnSpPr>
            <a:cxnSpLocks noChangeShapeType="1"/>
            <a:stCxn id="26" idx="5"/>
          </p:cNvCxnSpPr>
          <p:nvPr/>
        </p:nvCxnSpPr>
        <p:spPr bwMode="auto">
          <a:xfrm>
            <a:off x="7043957" y="2876536"/>
            <a:ext cx="118843" cy="25877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4" name="Straight Connector 18"/>
          <p:cNvCxnSpPr>
            <a:cxnSpLocks noChangeShapeType="1"/>
          </p:cNvCxnSpPr>
          <p:nvPr/>
        </p:nvCxnSpPr>
        <p:spPr bwMode="auto">
          <a:xfrm>
            <a:off x="6329426" y="3581400"/>
            <a:ext cx="107759" cy="25003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sp>
        <p:nvSpPr>
          <p:cNvPr id="35" name="TextBox 27"/>
          <p:cNvSpPr txBox="1">
            <a:spLocks noChangeArrowheads="1"/>
          </p:cNvSpPr>
          <p:nvPr/>
        </p:nvSpPr>
        <p:spPr bwMode="auto">
          <a:xfrm>
            <a:off x="4803775" y="3336925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y</a:t>
            </a:r>
          </a:p>
        </p:txBody>
      </p:sp>
      <p:sp>
        <p:nvSpPr>
          <p:cNvPr id="36" name="TextBox 28"/>
          <p:cNvSpPr txBox="1">
            <a:spLocks noChangeArrowheads="1"/>
          </p:cNvSpPr>
          <p:nvPr/>
        </p:nvSpPr>
        <p:spPr bwMode="auto">
          <a:xfrm>
            <a:off x="5895975" y="4202112"/>
            <a:ext cx="373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585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the regularization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3124200"/>
                <a:ext cx="7772400" cy="3048000"/>
              </a:xfrm>
            </p:spPr>
            <p:txBody>
              <a:bodyPr/>
              <a:lstStyle/>
              <a:p>
                <a:pPr marL="342900" lvl="1" indent="-342900">
                  <a:buClr>
                    <a:schemeClr val="accent1"/>
                  </a:buClr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3200" b="1" smtClean="0">
                        <a:latin typeface="Cambria Math" charset="0"/>
                      </a:rPr>
                      <m:t>𝛉</m:t>
                    </m:r>
                    <m:r>
                      <a:rPr lang="en-US" sz="32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2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3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32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32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32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  <m:r>
                        <a:rPr lang="en-US" b="0" i="1" smtClean="0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i="1" dirty="0"/>
                  <a:t>q</a:t>
                </a:r>
                <a:r>
                  <a:rPr lang="en-US" dirty="0"/>
                  <a:t>=1: Lasso</a:t>
                </a:r>
              </a:p>
              <a:p>
                <a:r>
                  <a:rPr lang="en-US" i="1" dirty="0"/>
                  <a:t>q</a:t>
                </a:r>
                <a:r>
                  <a:rPr lang="en-US" dirty="0"/>
                  <a:t>=2: Ridge regression</a:t>
                </a:r>
              </a:p>
              <a:p>
                <a:r>
                  <a:rPr lang="en-US" dirty="0"/>
                  <a:t>A smaller </a:t>
                </a:r>
                <a:r>
                  <a:rPr lang="en-US" i="1" dirty="0"/>
                  <a:t>q</a:t>
                </a:r>
                <a:r>
                  <a:rPr lang="en-US" dirty="0"/>
                  <a:t> tends to shrink the coefficients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124200"/>
                <a:ext cx="7772400" cy="3048000"/>
              </a:xfrm>
              <a:blipFill rotWithShape="0">
                <a:blip r:embed="rId2"/>
                <a:stretch>
                  <a:fillRect l="-1804" b="-2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80281"/>
            <a:ext cx="8610600" cy="17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(GD)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𝐽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Ridge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𝐲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>
                    <a:solidFill>
                      <a:srgbClr val="FF0000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𝐗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𝛉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𝐗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𝐲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𝛉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𝐗</m:t>
                            </m:r>
                            <m:r>
                              <a:rPr lang="en-US" b="1" i="0" smtClean="0">
                                <a:latin typeface="Cambria Math" charset="0"/>
                              </a:rPr>
                              <m:t>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0" smtClean="0"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𝐗</m:t>
                    </m:r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00B050"/>
                        </a:solidFill>
                        <a:latin typeface="Cambria Math" charset="0"/>
                      </a:rPr>
                      <m:t>𝛻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𝐽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𝐗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𝐗</m:t>
                        </m:r>
                        <m:r>
                          <a:rPr lang="en-US" b="1">
                            <a:latin typeface="Cambria Math" charset="0"/>
                          </a:rPr>
                          <m:t>𝛉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1">
                            <a:latin typeface="Cambria Math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b="1" i="0" smtClean="0">
                        <a:latin typeface="Cambria Math" charset="0"/>
                      </a:rPr>
                      <m:t>𝛉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04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ridge regression (pseudo code)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1  </a:t>
                </a:r>
                <a:r>
                  <a:rPr lang="en-US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:= 0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2 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3  while not converge: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4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i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5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b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6    </a:t>
                </a:r>
                <a:r>
                  <a:rPr lang="en-US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:= </a:t>
                </a:r>
                <a:r>
                  <a:rPr lang="en-US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+1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39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581400" cy="4800600"/>
              </a:xfrm>
            </p:spPr>
            <p:txBody>
              <a:bodyPr/>
              <a:lstStyle/>
              <a:p>
                <a:r>
                  <a:rPr lang="en-US" sz="2400" dirty="0"/>
                  <a:t>Convex function</a:t>
                </a:r>
                <a:endParaRPr lang="en-US" sz="2000" dirty="0"/>
              </a:p>
              <a:p>
                <a:pPr lvl="1"/>
                <a:r>
                  <a:rPr lang="en-US" sz="2000" dirty="0"/>
                  <a:t>Local minimum is global minimum</a:t>
                </a:r>
              </a:p>
              <a:p>
                <a:r>
                  <a:rPr lang="en-US" sz="2400" dirty="0"/>
                  <a:t>The least-square linear regression objective and the Ridge regression objective are both convex functions</a:t>
                </a:r>
              </a:p>
              <a:p>
                <a:pPr lvl="1"/>
                <a:r>
                  <a:rPr lang="en-US" sz="2000" dirty="0"/>
                  <a:t>Gradient descent will find the unique minimum (or very close, depending on the step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581400" cy="4800600"/>
              </a:xfrm>
              <a:blipFill rotWithShape="0">
                <a:blip r:embed="rId2"/>
                <a:stretch>
                  <a:fillRect l="-2385" t="-888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B5C5C88-34AE-2342-A259-EC2C7CE2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09800"/>
            <a:ext cx="468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the step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7772400" cy="1213368"/>
              </a:xfrm>
            </p:spPr>
            <p:txBody>
              <a:bodyPr/>
              <a:lstStyle/>
              <a:p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: Long computation time</a:t>
                </a:r>
              </a:p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: may not reach the minimum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7772400" cy="1213368"/>
              </a:xfrm>
              <a:blipFill rotWithShape="0">
                <a:blip r:embed="rId3"/>
                <a:stretch>
                  <a:fillRect l="-1804" t="-6533" b="-12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43200"/>
            <a:ext cx="5562600" cy="2278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52800" y="3581400"/>
                <a:ext cx="639855" cy="443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581400"/>
                <a:ext cx="639855" cy="443776"/>
              </a:xfrm>
              <a:prstGeom prst="rect">
                <a:avLst/>
              </a:prstGeom>
              <a:blipFill rotWithShape="0"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24600" y="3594824"/>
                <a:ext cx="639855" cy="443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594824"/>
                <a:ext cx="639855" cy="443776"/>
              </a:xfrm>
              <a:prstGeom prst="rect">
                <a:avLst/>
              </a:prstGeom>
              <a:blipFill rotWithShape="0">
                <a:blip r:embed="rId6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600" y="2678668"/>
                <a:ext cx="6767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1" i="1" smtClean="0">
                          <a:latin typeface="Cambria Math" charset="0"/>
                        </a:rPr>
                        <m:t>(</m:t>
                      </m:r>
                      <m:r>
                        <a:rPr lang="en-US" b="1" i="0" smtClean="0">
                          <a:latin typeface="Cambria Math" charset="0"/>
                        </a:rPr>
                        <m:t>𝛉</m:t>
                      </m:r>
                      <m:r>
                        <a:rPr lang="en-US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678668"/>
                <a:ext cx="6767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9600" y="2754868"/>
                <a:ext cx="6767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1" i="1" smtClean="0">
                          <a:latin typeface="Cambria Math" charset="0"/>
                        </a:rPr>
                        <m:t>(</m:t>
                      </m:r>
                      <m:r>
                        <a:rPr lang="en-US" b="1" i="0" smtClean="0">
                          <a:latin typeface="Cambria Math" charset="0"/>
                        </a:rPr>
                        <m:t>𝛉</m:t>
                      </m:r>
                      <m:r>
                        <a:rPr lang="en-US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754868"/>
                <a:ext cx="67678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85800" y="5111232"/>
            <a:ext cx="7772400" cy="121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/>
              <a:t>A common practice</a:t>
            </a:r>
          </a:p>
          <a:p>
            <a:pPr lvl="1"/>
            <a:r>
              <a:rPr lang="en-US" b="0" kern="0" dirty="0"/>
              <a:t>Gradually shrink the value of the step size</a:t>
            </a:r>
          </a:p>
        </p:txBody>
      </p:sp>
    </p:spTree>
    <p:extLst>
      <p:ext uri="{BB962C8B-B14F-4D97-AF65-F5344CB8AC3E}">
        <p14:creationId xmlns:p14="http://schemas.microsoft.com/office/powerpoint/2010/main" val="12695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133600"/>
            <a:ext cx="4060856" cy="321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 – motivation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7265" y="1429000"/>
                <a:ext cx="4572000" cy="2743200"/>
              </a:xfrm>
            </p:spPr>
            <p:txBody>
              <a:bodyPr/>
              <a:lstStyle/>
              <a:p>
                <a:r>
                  <a:rPr lang="en-US" sz="2400" dirty="0"/>
                  <a:t>In GD, the gradient is computed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b="1" i="1" u="sng" dirty="0">
                    <a:solidFill>
                      <a:srgbClr val="FF0000"/>
                    </a:solidFill>
                  </a:rPr>
                  <a:t>The entire training set</a:t>
                </a:r>
                <a:r>
                  <a:rPr lang="en-US" sz="2000" dirty="0"/>
                  <a:t> is examined at each step</a:t>
                </a:r>
              </a:p>
              <a:p>
                <a:pPr lvl="1"/>
                <a:r>
                  <a:rPr lang="en-US" sz="2000" b="1" i="1" u="sng" dirty="0">
                    <a:solidFill>
                      <a:srgbClr val="FF0000"/>
                    </a:solidFill>
                  </a:rPr>
                  <a:t>Very slow</a:t>
                </a:r>
                <a:r>
                  <a:rPr lang="en-US" sz="2000" dirty="0"/>
                  <a:t> when the # of training instances is large!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265" y="1429000"/>
                <a:ext cx="4572000" cy="2743200"/>
              </a:xfrm>
              <a:blipFill rotWithShape="0">
                <a:blip r:embed="rId3"/>
                <a:stretch>
                  <a:fillRect l="-1733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" y="4243330"/>
            <a:ext cx="3987460" cy="2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914400"/>
          </a:xfrm>
        </p:spPr>
        <p:txBody>
          <a:bodyPr/>
          <a:lstStyle/>
          <a:p>
            <a:r>
              <a:rPr lang="en-US" sz="2800" dirty="0"/>
              <a:t>Optimize </a:t>
            </a:r>
            <a:r>
              <a:rPr lang="en-US" sz="2800" b="1" i="1" u="sng" dirty="0">
                <a:solidFill>
                  <a:srgbClr val="FF0000"/>
                </a:solidFill>
              </a:rPr>
              <a:t>one example</a:t>
            </a:r>
            <a:r>
              <a:rPr lang="en-US" sz="2800" dirty="0"/>
              <a:t>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1  </a:t>
                </a:r>
                <a:r>
                  <a:rPr lang="en-US" sz="24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 := 0</a:t>
                </a: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2 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1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0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3  while not converge:</a:t>
                </a: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4    </a:t>
                </a:r>
                <a14:m>
                  <m:oMath xmlns:m="http://schemas.openxmlformats.org/officeDocument/2006/math">
                    <m:r>
                      <a:rPr lang="en-US" sz="24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400" b="0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24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400" b="1" i="0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SupPr>
                          <m:e>
                            <m:r>
                              <a:rPr lang="en-US" sz="2400" b="1" i="0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b="1" i="1" kern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400" b="1" ker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kern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b="1" ker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ker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4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4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1" i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5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24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4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24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4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sz="24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sz="2400" b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6    </a:t>
                </a:r>
                <a:r>
                  <a:rPr lang="en-US" sz="24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 := </a:t>
                </a:r>
                <a:r>
                  <a:rPr lang="en-US" sz="24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+1</a:t>
                </a: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7    Get next data instance </a:t>
                </a:r>
                <a:r>
                  <a:rPr lang="en-US" sz="2400" b="0" i="1" kern="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endParaRPr lang="en-US" sz="2400" b="0" kern="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blipFill rotWithShape="0">
                <a:blip r:embed="rId2"/>
                <a:stretch>
                  <a:fillRect l="-1255" t="-2571" b="-5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44297" y="2173069"/>
            <a:ext cx="33425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Only one training instance is examined at each step</a:t>
            </a: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 bwMode="auto">
          <a:xfrm flipH="1">
            <a:off x="4267200" y="2880955"/>
            <a:ext cx="2748349" cy="54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685800" y="5334000"/>
                <a:ext cx="7772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b="0" kern="0" dirty="0"/>
                  <a:t>Why does SGD work?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>
                            <a:latin typeface="Cambria Math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∑</m:t>
                    </m:r>
                    <m:r>
                      <a:rPr lang="en-US" sz="2400" b="0" i="0" smtClean="0">
                        <a:latin typeface="Cambria Math" charset="0"/>
                      </a:rPr>
                      <m:t>𝛻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0">
                        <a:latin typeface="Cambria Math" charset="0"/>
                      </a:rPr>
                      <m:t>𝛻</m:t>
                    </m:r>
                    <m:r>
                      <a:rPr lang="en-US" sz="24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2400" b="0" kern="0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334000"/>
                <a:ext cx="7772400" cy="914400"/>
              </a:xfrm>
              <a:prstGeom prst="rect">
                <a:avLst/>
              </a:prstGeom>
              <a:blipFill rotWithShape="0">
                <a:blip r:embed="rId3"/>
                <a:stretch>
                  <a:fillRect l="-1412" t="-6667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vs stochastic gradient descent (SGD)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42317"/>
            <a:ext cx="6781800" cy="253948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5800" y="1371600"/>
            <a:ext cx="7772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0" kern="0" dirty="0"/>
              <a:t># steps</a:t>
            </a:r>
          </a:p>
          <a:p>
            <a:pPr lvl="1"/>
            <a:r>
              <a:rPr lang="en-US" sz="2400" b="0" kern="0" dirty="0"/>
              <a:t>GD: fewer steps</a:t>
            </a:r>
          </a:p>
          <a:p>
            <a:pPr lvl="1"/>
            <a:r>
              <a:rPr lang="en-US" sz="2400" b="0" kern="0" dirty="0"/>
              <a:t>SGD: more steps</a:t>
            </a:r>
          </a:p>
          <a:p>
            <a:r>
              <a:rPr lang="en-US" sz="2800" b="0" kern="0" dirty="0"/>
              <a:t>Computation of each step</a:t>
            </a:r>
          </a:p>
          <a:p>
            <a:pPr lvl="1"/>
            <a:r>
              <a:rPr lang="en-US" sz="2400" b="0" kern="0" dirty="0"/>
              <a:t>GD: look through </a:t>
            </a:r>
            <a:r>
              <a:rPr lang="en-US" sz="2400" i="1" u="sng" kern="0" dirty="0">
                <a:solidFill>
                  <a:srgbClr val="FF0000"/>
                </a:solidFill>
              </a:rPr>
              <a:t>all</a:t>
            </a:r>
            <a:r>
              <a:rPr lang="en-US" sz="2400" b="0" kern="0" dirty="0">
                <a:solidFill>
                  <a:srgbClr val="FF0000"/>
                </a:solidFill>
              </a:rPr>
              <a:t> </a:t>
            </a:r>
            <a:r>
              <a:rPr lang="en-US" sz="2400" b="0" kern="0" dirty="0"/>
              <a:t>the training instances</a:t>
            </a:r>
          </a:p>
          <a:p>
            <a:pPr lvl="1"/>
            <a:r>
              <a:rPr lang="en-US" sz="2400" b="0" kern="0" dirty="0"/>
              <a:t>SGD: look only </a:t>
            </a:r>
            <a:r>
              <a:rPr lang="en-US" sz="2400" i="1" u="sng" kern="0" dirty="0">
                <a:solidFill>
                  <a:srgbClr val="FF0000"/>
                </a:solidFill>
              </a:rPr>
              <a:t>one</a:t>
            </a:r>
            <a:r>
              <a:rPr lang="en-US" sz="2400" b="0" kern="0" dirty="0"/>
              <a:t> training instance</a:t>
            </a:r>
          </a:p>
          <a:p>
            <a:endParaRPr lang="en-US" sz="2800" b="0" kern="0" dirty="0"/>
          </a:p>
        </p:txBody>
      </p:sp>
    </p:spTree>
    <p:extLst>
      <p:ext uri="{BB962C8B-B14F-4D97-AF65-F5344CB8AC3E}">
        <p14:creationId xmlns:p14="http://schemas.microsoft.com/office/powerpoint/2010/main" val="17902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SGD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When the training data is large with some (near) redundant instances, SGD is usually much faster to converge than GD</a:t>
            </a:r>
          </a:p>
          <a:p>
            <a:pPr lvl="1"/>
            <a:r>
              <a:rPr lang="en-US" dirty="0"/>
              <a:t>Supports online learning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Tends to bouncing around the minimum</a:t>
            </a:r>
          </a:p>
        </p:txBody>
      </p:sp>
    </p:spTree>
    <p:extLst>
      <p:ext uri="{BB962C8B-B14F-4D97-AF65-F5344CB8AC3E}">
        <p14:creationId xmlns:p14="http://schemas.microsoft.com/office/powerpoint/2010/main" val="11014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</a:t>
            </a:r>
            <a:r>
              <a:rPr lang="en-US" b="1" i="1" u="sng" dirty="0">
                <a:solidFill>
                  <a:srgbClr val="FF0000"/>
                </a:solidFill>
              </a:rPr>
              <a:t>few examples</a:t>
            </a:r>
            <a:r>
              <a:rPr lang="en-US" dirty="0"/>
              <a:t> at a time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1  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 := 0</a:t>
                </a: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2 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1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b="0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3  while not converge:</a:t>
                </a: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4    </a:t>
                </a:r>
                <a14:m>
                  <m:oMath xmlns:m="http://schemas.openxmlformats.org/officeDocument/2006/math">
                    <m:r>
                      <a:rPr lang="en-US" sz="28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800" b="0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Sup>
                      <m:sSubSupPr>
                        <m:ctrlPr>
                          <a:rPr lang="en-US" sz="28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sz="2800" b="1" i="0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𝐱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:</m:t>
                        </m:r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800" b="0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b="1" i="0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2800" b="1" i="1" kern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800" b="1" ker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kern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kern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b="1" ker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800" b="0" ker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8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8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b="1" i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5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28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8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28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8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sz="28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sz="2800" b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6    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 := 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+1</a:t>
                </a: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7    Get next batch (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,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+1,</a:t>
                </a:r>
                <a:r>
                  <a:rPr lang="is-IS" sz="2800" b="0" kern="0" dirty="0">
                    <a:latin typeface="Courier" charset="0"/>
                    <a:ea typeface="Courier" charset="0"/>
                    <a:cs typeface="Courier" charset="0"/>
                  </a:rPr>
                  <a:t>…,</a:t>
                </a:r>
                <a:r>
                  <a:rPr lang="is-IS" sz="2800" b="0" i="1" kern="0" dirty="0">
                    <a:latin typeface="Courier" charset="0"/>
                    <a:ea typeface="Courier" charset="0"/>
                    <a:cs typeface="Courier" charset="0"/>
                  </a:rPr>
                  <a:t>j</a:t>
                </a:r>
                <a:r>
                  <a:rPr lang="is-IS" sz="2800" b="0" kern="0" dirty="0">
                    <a:latin typeface="Courier" charset="0"/>
                    <a:ea typeface="Courier" charset="0"/>
                    <a:cs typeface="Courier" charset="0"/>
                  </a:rPr>
                  <a:t>)</a:t>
                </a:r>
                <a:endParaRPr lang="en-US" sz="2800" b="0" kern="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blipFill rotWithShape="0">
                <a:blip r:embed="rId2"/>
                <a:stretch>
                  <a:fillRect l="-1647" t="-3429" b="-83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44297" y="2173069"/>
            <a:ext cx="3647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Training instances (</a:t>
            </a:r>
            <a:r>
              <a:rPr lang="en-US" sz="2000" i="1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+1, </a:t>
            </a:r>
            <a:r>
              <a:rPr lang="is-IS" sz="2000" dirty="0">
                <a:solidFill>
                  <a:srgbClr val="FF0000"/>
                </a:solidFill>
              </a:rPr>
              <a:t>…, </a:t>
            </a:r>
            <a:r>
              <a:rPr lang="is-IS" sz="2000" i="1" dirty="0">
                <a:solidFill>
                  <a:srgbClr val="FF0000"/>
                </a:solidFill>
              </a:rPr>
              <a:t>j</a:t>
            </a:r>
            <a:r>
              <a:rPr lang="is-IS" sz="2000" dirty="0">
                <a:solidFill>
                  <a:srgbClr val="FF0000"/>
                </a:solidFill>
              </a:rPr>
              <a:t>) </a:t>
            </a:r>
            <a:r>
              <a:rPr lang="en-US" sz="2000" dirty="0">
                <a:solidFill>
                  <a:srgbClr val="FF0000"/>
                </a:solidFill>
              </a:rPr>
              <a:t>are examined</a:t>
            </a: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 bwMode="auto">
          <a:xfrm flipH="1">
            <a:off x="4876801" y="2880955"/>
            <a:ext cx="2291148" cy="8528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646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error</a:t>
            </a:r>
          </a:p>
        </p:txBody>
      </p:sp>
      <p:grpSp>
        <p:nvGrpSpPr>
          <p:cNvPr id="22530" name="Group 4"/>
          <p:cNvGrpSpPr>
            <a:grpSpLocks/>
          </p:cNvGrpSpPr>
          <p:nvPr/>
        </p:nvGrpSpPr>
        <p:grpSpPr bwMode="auto">
          <a:xfrm>
            <a:off x="2954338" y="1746250"/>
            <a:ext cx="5400675" cy="2862263"/>
            <a:chOff x="1807" y="771"/>
            <a:chExt cx="3402" cy="1803"/>
          </a:xfrm>
        </p:grpSpPr>
        <p:sp>
          <p:nvSpPr>
            <p:cNvPr id="22592" name="Line 5"/>
            <p:cNvSpPr>
              <a:spLocks noChangeShapeType="1"/>
            </p:cNvSpPr>
            <p:nvPr/>
          </p:nvSpPr>
          <p:spPr bwMode="auto">
            <a:xfrm>
              <a:off x="1807" y="2115"/>
              <a:ext cx="1" cy="32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3" name="Line 6"/>
            <p:cNvSpPr>
              <a:spLocks noChangeShapeType="1"/>
            </p:cNvSpPr>
            <p:nvPr/>
          </p:nvSpPr>
          <p:spPr bwMode="auto">
            <a:xfrm>
              <a:off x="5210" y="771"/>
              <a:ext cx="1" cy="32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4" name="Line 7"/>
            <p:cNvSpPr>
              <a:spLocks noChangeShapeType="1"/>
            </p:cNvSpPr>
            <p:nvPr/>
          </p:nvSpPr>
          <p:spPr bwMode="auto">
            <a:xfrm>
              <a:off x="2188" y="2317"/>
              <a:ext cx="1" cy="25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Line 8"/>
            <p:cNvSpPr>
              <a:spLocks noChangeShapeType="1"/>
            </p:cNvSpPr>
            <p:nvPr/>
          </p:nvSpPr>
          <p:spPr bwMode="auto">
            <a:xfrm>
              <a:off x="2949" y="2016"/>
              <a:ext cx="1" cy="11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6" name="Line 9"/>
            <p:cNvSpPr>
              <a:spLocks noChangeShapeType="1"/>
            </p:cNvSpPr>
            <p:nvPr/>
          </p:nvSpPr>
          <p:spPr bwMode="auto">
            <a:xfrm>
              <a:off x="3323" y="1843"/>
              <a:ext cx="1" cy="80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10"/>
            <p:cNvSpPr>
              <a:spLocks noChangeShapeType="1"/>
            </p:cNvSpPr>
            <p:nvPr/>
          </p:nvSpPr>
          <p:spPr bwMode="auto">
            <a:xfrm>
              <a:off x="3707" y="1682"/>
              <a:ext cx="1" cy="19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11"/>
            <p:cNvSpPr>
              <a:spLocks noChangeShapeType="1"/>
            </p:cNvSpPr>
            <p:nvPr/>
          </p:nvSpPr>
          <p:spPr bwMode="auto">
            <a:xfrm>
              <a:off x="3892" y="1539"/>
              <a:ext cx="1" cy="70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Line 12"/>
            <p:cNvSpPr>
              <a:spLocks noChangeShapeType="1"/>
            </p:cNvSpPr>
            <p:nvPr/>
          </p:nvSpPr>
          <p:spPr bwMode="auto">
            <a:xfrm>
              <a:off x="4078" y="1545"/>
              <a:ext cx="1" cy="27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0" name="Line 13"/>
            <p:cNvSpPr>
              <a:spLocks noChangeShapeType="1"/>
            </p:cNvSpPr>
            <p:nvPr/>
          </p:nvSpPr>
          <p:spPr bwMode="auto">
            <a:xfrm>
              <a:off x="4839" y="1145"/>
              <a:ext cx="1" cy="7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14"/>
            <p:cNvSpPr>
              <a:spLocks noChangeShapeType="1"/>
            </p:cNvSpPr>
            <p:nvPr/>
          </p:nvSpPr>
          <p:spPr bwMode="auto">
            <a:xfrm>
              <a:off x="5024" y="1162"/>
              <a:ext cx="1" cy="22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Line 15"/>
            <p:cNvSpPr>
              <a:spLocks noChangeShapeType="1"/>
            </p:cNvSpPr>
            <p:nvPr/>
          </p:nvSpPr>
          <p:spPr bwMode="auto">
            <a:xfrm>
              <a:off x="2747" y="1953"/>
              <a:ext cx="1" cy="120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3" name="Line 16"/>
            <p:cNvSpPr>
              <a:spLocks noChangeShapeType="1"/>
            </p:cNvSpPr>
            <p:nvPr/>
          </p:nvSpPr>
          <p:spPr bwMode="auto">
            <a:xfrm>
              <a:off x="1999" y="2387"/>
              <a:ext cx="1" cy="11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17"/>
            <p:cNvSpPr>
              <a:spLocks noChangeShapeType="1"/>
            </p:cNvSpPr>
            <p:nvPr/>
          </p:nvSpPr>
          <p:spPr bwMode="auto">
            <a:xfrm>
              <a:off x="3134" y="1705"/>
              <a:ext cx="1" cy="19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31" name="Line 18"/>
          <p:cNvSpPr>
            <a:spLocks noChangeShapeType="1"/>
          </p:cNvSpPr>
          <p:nvPr/>
        </p:nvSpPr>
        <p:spPr bwMode="auto">
          <a:xfrm flipV="1">
            <a:off x="2359025" y="2224088"/>
            <a:ext cx="6029325" cy="244633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Line 19"/>
          <p:cNvSpPr>
            <a:spLocks noChangeShapeType="1"/>
          </p:cNvSpPr>
          <p:nvPr/>
        </p:nvSpPr>
        <p:spPr bwMode="auto">
          <a:xfrm>
            <a:off x="2359025" y="5765800"/>
            <a:ext cx="6000750" cy="31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Line 20"/>
          <p:cNvSpPr>
            <a:spLocks noChangeShapeType="1"/>
          </p:cNvSpPr>
          <p:nvPr/>
        </p:nvSpPr>
        <p:spPr bwMode="auto">
          <a:xfrm flipV="1">
            <a:off x="2359025" y="1676400"/>
            <a:ext cx="1588" cy="409098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Line 21"/>
          <p:cNvSpPr>
            <a:spLocks noChangeShapeType="1"/>
          </p:cNvSpPr>
          <p:nvPr/>
        </p:nvSpPr>
        <p:spPr bwMode="auto">
          <a:xfrm flipV="1">
            <a:off x="2359025" y="5699125"/>
            <a:ext cx="1588" cy="68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Rectangle 22"/>
          <p:cNvSpPr>
            <a:spLocks noChangeArrowheads="1"/>
          </p:cNvSpPr>
          <p:nvPr/>
        </p:nvSpPr>
        <p:spPr bwMode="auto">
          <a:xfrm>
            <a:off x="2371725" y="5803900"/>
            <a:ext cx="714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22536" name="Line 23"/>
          <p:cNvSpPr>
            <a:spLocks noChangeShapeType="1"/>
          </p:cNvSpPr>
          <p:nvPr/>
        </p:nvSpPr>
        <p:spPr bwMode="auto">
          <a:xfrm flipV="1">
            <a:off x="8359775" y="5699125"/>
            <a:ext cx="3175" cy="68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Rectangle 24"/>
          <p:cNvSpPr>
            <a:spLocks noChangeArrowheads="1"/>
          </p:cNvSpPr>
          <p:nvPr/>
        </p:nvSpPr>
        <p:spPr bwMode="auto">
          <a:xfrm>
            <a:off x="8329613" y="5803900"/>
            <a:ext cx="1412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</a:t>
            </a:r>
          </a:p>
        </p:txBody>
      </p:sp>
      <p:sp>
        <p:nvSpPr>
          <p:cNvPr id="22538" name="Line 25"/>
          <p:cNvSpPr>
            <a:spLocks noChangeShapeType="1"/>
          </p:cNvSpPr>
          <p:nvPr/>
        </p:nvSpPr>
        <p:spPr bwMode="auto">
          <a:xfrm>
            <a:off x="2359025" y="5765800"/>
            <a:ext cx="52388" cy="31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Rectangle 26"/>
          <p:cNvSpPr>
            <a:spLocks noChangeArrowheads="1"/>
          </p:cNvSpPr>
          <p:nvPr/>
        </p:nvSpPr>
        <p:spPr bwMode="auto">
          <a:xfrm>
            <a:off x="2259013" y="5659438"/>
            <a:ext cx="714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22540" name="Oval 27"/>
          <p:cNvSpPr>
            <a:spLocks noChangeArrowheads="1"/>
          </p:cNvSpPr>
          <p:nvPr/>
        </p:nvSpPr>
        <p:spPr bwMode="auto">
          <a:xfrm>
            <a:off x="2592388" y="4513263"/>
            <a:ext cx="123825" cy="117475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1" name="Oval 28"/>
          <p:cNvSpPr>
            <a:spLocks noChangeArrowheads="1"/>
          </p:cNvSpPr>
          <p:nvPr/>
        </p:nvSpPr>
        <p:spPr bwMode="auto">
          <a:xfrm>
            <a:off x="2592388" y="4513263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2" name="Oval 29"/>
          <p:cNvSpPr>
            <a:spLocks noChangeArrowheads="1"/>
          </p:cNvSpPr>
          <p:nvPr/>
        </p:nvSpPr>
        <p:spPr bwMode="auto">
          <a:xfrm>
            <a:off x="2897188" y="3835400"/>
            <a:ext cx="125412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3" name="Oval 30"/>
          <p:cNvSpPr>
            <a:spLocks noChangeArrowheads="1"/>
          </p:cNvSpPr>
          <p:nvPr/>
        </p:nvSpPr>
        <p:spPr bwMode="auto">
          <a:xfrm>
            <a:off x="2897188" y="3835400"/>
            <a:ext cx="1254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4" name="Oval 31"/>
          <p:cNvSpPr>
            <a:spLocks noChangeArrowheads="1"/>
          </p:cNvSpPr>
          <p:nvPr/>
        </p:nvSpPr>
        <p:spPr bwMode="auto">
          <a:xfrm>
            <a:off x="3198813" y="4438650"/>
            <a:ext cx="127000" cy="112713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5" name="Oval 32"/>
          <p:cNvSpPr>
            <a:spLocks noChangeArrowheads="1"/>
          </p:cNvSpPr>
          <p:nvPr/>
        </p:nvSpPr>
        <p:spPr bwMode="auto">
          <a:xfrm>
            <a:off x="3198813" y="4438650"/>
            <a:ext cx="127000" cy="1127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6" name="Oval 33"/>
          <p:cNvSpPr>
            <a:spLocks noChangeArrowheads="1"/>
          </p:cNvSpPr>
          <p:nvPr/>
        </p:nvSpPr>
        <p:spPr bwMode="auto">
          <a:xfrm>
            <a:off x="3490913" y="4525963"/>
            <a:ext cx="125412" cy="117475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7" name="Oval 34"/>
          <p:cNvSpPr>
            <a:spLocks noChangeArrowheads="1"/>
          </p:cNvSpPr>
          <p:nvPr/>
        </p:nvSpPr>
        <p:spPr bwMode="auto">
          <a:xfrm>
            <a:off x="3490913" y="4525963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8" name="Oval 35"/>
          <p:cNvSpPr>
            <a:spLocks noChangeArrowheads="1"/>
          </p:cNvSpPr>
          <p:nvPr/>
        </p:nvSpPr>
        <p:spPr bwMode="auto">
          <a:xfrm>
            <a:off x="3795713" y="4206875"/>
            <a:ext cx="122237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9" name="Oval 36"/>
          <p:cNvSpPr>
            <a:spLocks noChangeArrowheads="1"/>
          </p:cNvSpPr>
          <p:nvPr/>
        </p:nvSpPr>
        <p:spPr bwMode="auto">
          <a:xfrm>
            <a:off x="3795713" y="4206875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0" name="Oval 37"/>
          <p:cNvSpPr>
            <a:spLocks noChangeArrowheads="1"/>
          </p:cNvSpPr>
          <p:nvPr/>
        </p:nvSpPr>
        <p:spPr bwMode="auto">
          <a:xfrm>
            <a:off x="4100513" y="3873500"/>
            <a:ext cx="123825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1" name="Oval 38"/>
          <p:cNvSpPr>
            <a:spLocks noChangeArrowheads="1"/>
          </p:cNvSpPr>
          <p:nvPr/>
        </p:nvSpPr>
        <p:spPr bwMode="auto">
          <a:xfrm>
            <a:off x="4100513" y="38735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2" name="Oval 39"/>
          <p:cNvSpPr>
            <a:spLocks noChangeArrowheads="1"/>
          </p:cNvSpPr>
          <p:nvPr/>
        </p:nvSpPr>
        <p:spPr bwMode="auto">
          <a:xfrm>
            <a:off x="4391025" y="356711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3" name="Oval 40"/>
          <p:cNvSpPr>
            <a:spLocks noChangeArrowheads="1"/>
          </p:cNvSpPr>
          <p:nvPr/>
        </p:nvSpPr>
        <p:spPr bwMode="auto">
          <a:xfrm>
            <a:off x="4391025" y="356711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4" name="Oval 41"/>
          <p:cNvSpPr>
            <a:spLocks noChangeArrowheads="1"/>
          </p:cNvSpPr>
          <p:nvPr/>
        </p:nvSpPr>
        <p:spPr bwMode="auto">
          <a:xfrm>
            <a:off x="4695825" y="3873500"/>
            <a:ext cx="123825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5" name="Oval 42"/>
          <p:cNvSpPr>
            <a:spLocks noChangeArrowheads="1"/>
          </p:cNvSpPr>
          <p:nvPr/>
        </p:nvSpPr>
        <p:spPr bwMode="auto">
          <a:xfrm>
            <a:off x="4695825" y="38735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6" name="Oval 43"/>
          <p:cNvSpPr>
            <a:spLocks noChangeArrowheads="1"/>
          </p:cNvSpPr>
          <p:nvPr/>
        </p:nvSpPr>
        <p:spPr bwMode="auto">
          <a:xfrm>
            <a:off x="4999038" y="3144838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7" name="Oval 44"/>
          <p:cNvSpPr>
            <a:spLocks noChangeArrowheads="1"/>
          </p:cNvSpPr>
          <p:nvPr/>
        </p:nvSpPr>
        <p:spPr bwMode="auto">
          <a:xfrm>
            <a:off x="4999038" y="3144838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8" name="Oval 45"/>
          <p:cNvSpPr>
            <a:spLocks noChangeArrowheads="1"/>
          </p:cNvSpPr>
          <p:nvPr/>
        </p:nvSpPr>
        <p:spPr bwMode="auto">
          <a:xfrm>
            <a:off x="5302250" y="3529013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9" name="Oval 46"/>
          <p:cNvSpPr>
            <a:spLocks noChangeArrowheads="1"/>
          </p:cNvSpPr>
          <p:nvPr/>
        </p:nvSpPr>
        <p:spPr bwMode="auto">
          <a:xfrm>
            <a:off x="5302250" y="35290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0" name="Oval 47"/>
          <p:cNvSpPr>
            <a:spLocks noChangeArrowheads="1"/>
          </p:cNvSpPr>
          <p:nvPr/>
        </p:nvSpPr>
        <p:spPr bwMode="auto">
          <a:xfrm>
            <a:off x="5594350" y="3248025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1" name="Oval 48"/>
          <p:cNvSpPr>
            <a:spLocks noChangeArrowheads="1"/>
          </p:cNvSpPr>
          <p:nvPr/>
        </p:nvSpPr>
        <p:spPr bwMode="auto">
          <a:xfrm>
            <a:off x="5594350" y="324802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2" name="Oval 49"/>
          <p:cNvSpPr>
            <a:spLocks noChangeArrowheads="1"/>
          </p:cNvSpPr>
          <p:nvPr/>
        </p:nvSpPr>
        <p:spPr bwMode="auto">
          <a:xfrm>
            <a:off x="5900738" y="3438525"/>
            <a:ext cx="120650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3" name="Oval 50"/>
          <p:cNvSpPr>
            <a:spLocks noChangeArrowheads="1"/>
          </p:cNvSpPr>
          <p:nvPr/>
        </p:nvSpPr>
        <p:spPr bwMode="auto">
          <a:xfrm>
            <a:off x="5900738" y="3438525"/>
            <a:ext cx="120650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4" name="Oval 51"/>
          <p:cNvSpPr>
            <a:spLocks noChangeArrowheads="1"/>
          </p:cNvSpPr>
          <p:nvPr/>
        </p:nvSpPr>
        <p:spPr bwMode="auto">
          <a:xfrm>
            <a:off x="6200775" y="2876550"/>
            <a:ext cx="127000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5" name="Oval 52"/>
          <p:cNvSpPr>
            <a:spLocks noChangeArrowheads="1"/>
          </p:cNvSpPr>
          <p:nvPr/>
        </p:nvSpPr>
        <p:spPr bwMode="auto">
          <a:xfrm>
            <a:off x="6200775" y="2876550"/>
            <a:ext cx="127000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6" name="Oval 53"/>
          <p:cNvSpPr>
            <a:spLocks noChangeArrowheads="1"/>
          </p:cNvSpPr>
          <p:nvPr/>
        </p:nvSpPr>
        <p:spPr bwMode="auto">
          <a:xfrm>
            <a:off x="6492875" y="3336925"/>
            <a:ext cx="125413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7" name="Oval 54"/>
          <p:cNvSpPr>
            <a:spLocks noChangeArrowheads="1"/>
          </p:cNvSpPr>
          <p:nvPr/>
        </p:nvSpPr>
        <p:spPr bwMode="auto">
          <a:xfrm>
            <a:off x="6492875" y="3336925"/>
            <a:ext cx="125413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8" name="Oval 55"/>
          <p:cNvSpPr>
            <a:spLocks noChangeArrowheads="1"/>
          </p:cNvSpPr>
          <p:nvPr/>
        </p:nvSpPr>
        <p:spPr bwMode="auto">
          <a:xfrm>
            <a:off x="6796088" y="2825750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9" name="Oval 56"/>
          <p:cNvSpPr>
            <a:spLocks noChangeArrowheads="1"/>
          </p:cNvSpPr>
          <p:nvPr/>
        </p:nvSpPr>
        <p:spPr bwMode="auto">
          <a:xfrm>
            <a:off x="6796088" y="2825750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0" name="Oval 57"/>
          <p:cNvSpPr>
            <a:spLocks noChangeArrowheads="1"/>
          </p:cNvSpPr>
          <p:nvPr/>
        </p:nvSpPr>
        <p:spPr bwMode="auto">
          <a:xfrm>
            <a:off x="7102475" y="270986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1" name="Oval 58"/>
          <p:cNvSpPr>
            <a:spLocks noChangeArrowheads="1"/>
          </p:cNvSpPr>
          <p:nvPr/>
        </p:nvSpPr>
        <p:spPr bwMode="auto">
          <a:xfrm>
            <a:off x="7102475" y="2709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2" name="Oval 59"/>
          <p:cNvSpPr>
            <a:spLocks noChangeArrowheads="1"/>
          </p:cNvSpPr>
          <p:nvPr/>
        </p:nvSpPr>
        <p:spPr bwMode="auto">
          <a:xfrm>
            <a:off x="7391400" y="264636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3" name="Oval 60"/>
          <p:cNvSpPr>
            <a:spLocks noChangeArrowheads="1"/>
          </p:cNvSpPr>
          <p:nvPr/>
        </p:nvSpPr>
        <p:spPr bwMode="auto">
          <a:xfrm>
            <a:off x="7391400" y="26463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4" name="Oval 61"/>
          <p:cNvSpPr>
            <a:spLocks noChangeArrowheads="1"/>
          </p:cNvSpPr>
          <p:nvPr/>
        </p:nvSpPr>
        <p:spPr bwMode="auto">
          <a:xfrm>
            <a:off x="7694613" y="2276475"/>
            <a:ext cx="127000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5" name="Oval 62"/>
          <p:cNvSpPr>
            <a:spLocks noChangeArrowheads="1"/>
          </p:cNvSpPr>
          <p:nvPr/>
        </p:nvSpPr>
        <p:spPr bwMode="auto">
          <a:xfrm>
            <a:off x="7694613" y="2276475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6" name="Oval 63"/>
          <p:cNvSpPr>
            <a:spLocks noChangeArrowheads="1"/>
          </p:cNvSpPr>
          <p:nvPr/>
        </p:nvSpPr>
        <p:spPr bwMode="auto">
          <a:xfrm>
            <a:off x="8001000" y="268446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7" name="Oval 64"/>
          <p:cNvSpPr>
            <a:spLocks noChangeArrowheads="1"/>
          </p:cNvSpPr>
          <p:nvPr/>
        </p:nvSpPr>
        <p:spPr bwMode="auto">
          <a:xfrm>
            <a:off x="8001000" y="26844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8" name="Oval 65"/>
          <p:cNvSpPr>
            <a:spLocks noChangeArrowheads="1"/>
          </p:cNvSpPr>
          <p:nvPr/>
        </p:nvSpPr>
        <p:spPr bwMode="auto">
          <a:xfrm>
            <a:off x="8304213" y="1689100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9" name="Oval 66"/>
          <p:cNvSpPr>
            <a:spLocks noChangeArrowheads="1"/>
          </p:cNvSpPr>
          <p:nvPr/>
        </p:nvSpPr>
        <p:spPr bwMode="auto">
          <a:xfrm>
            <a:off x="8304213" y="1689100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80" name="Line 67"/>
          <p:cNvSpPr>
            <a:spLocks noChangeShapeType="1"/>
          </p:cNvSpPr>
          <p:nvPr/>
        </p:nvSpPr>
        <p:spPr bwMode="auto">
          <a:xfrm flipV="1">
            <a:off x="5070475" y="3524250"/>
            <a:ext cx="1588" cy="2259013"/>
          </a:xfrm>
          <a:prstGeom prst="line">
            <a:avLst/>
          </a:prstGeom>
          <a:noFill/>
          <a:ln w="2844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81" name="Line 68"/>
          <p:cNvSpPr>
            <a:spLocks noChangeShapeType="1"/>
          </p:cNvSpPr>
          <p:nvPr/>
        </p:nvSpPr>
        <p:spPr bwMode="auto">
          <a:xfrm flipH="1">
            <a:off x="2332038" y="3170238"/>
            <a:ext cx="2740025" cy="1587"/>
          </a:xfrm>
          <a:prstGeom prst="line">
            <a:avLst/>
          </a:prstGeom>
          <a:noFill/>
          <a:ln w="2844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82" name="Picture 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3429000"/>
            <a:ext cx="2809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83" name="Line 70"/>
          <p:cNvSpPr>
            <a:spLocks noChangeShapeType="1"/>
          </p:cNvSpPr>
          <p:nvPr/>
        </p:nvSpPr>
        <p:spPr bwMode="auto">
          <a:xfrm flipH="1">
            <a:off x="2341563" y="3544888"/>
            <a:ext cx="2740025" cy="1587"/>
          </a:xfrm>
          <a:prstGeom prst="line">
            <a:avLst/>
          </a:prstGeom>
          <a:noFill/>
          <a:ln w="2844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84" name="Picture 7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878138"/>
            <a:ext cx="2682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85" name="Line 72"/>
          <p:cNvSpPr>
            <a:spLocks noChangeShapeType="1"/>
          </p:cNvSpPr>
          <p:nvPr/>
        </p:nvSpPr>
        <p:spPr bwMode="auto">
          <a:xfrm>
            <a:off x="3511550" y="3152775"/>
            <a:ext cx="1588" cy="393700"/>
          </a:xfrm>
          <a:prstGeom prst="line">
            <a:avLst/>
          </a:prstGeom>
          <a:noFill/>
          <a:ln w="28440">
            <a:solidFill>
              <a:srgbClr val="3333CC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86" name="Text Box 73"/>
          <p:cNvSpPr txBox="1">
            <a:spLocks noChangeArrowheads="1"/>
          </p:cNvSpPr>
          <p:nvPr/>
        </p:nvSpPr>
        <p:spPr bwMode="auto">
          <a:xfrm>
            <a:off x="2593975" y="2559050"/>
            <a:ext cx="257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3333CC"/>
              </a:buClr>
              <a:buSzPct val="100000"/>
              <a:buFont typeface="Arial" pitchFamily="34" charset="0"/>
              <a:buNone/>
            </a:pPr>
            <a:r>
              <a:rPr lang="en-US" altLang="en-US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Error or </a:t>
            </a:r>
            <a:r>
              <a:rPr lang="ja-JP" altLang="en-US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US" altLang="ja-JP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residual</a:t>
            </a:r>
            <a:r>
              <a:rPr lang="ja-JP" altLang="en-US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en-US" altLang="en-US" b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587" name="Text Box 74"/>
          <p:cNvSpPr txBox="1">
            <a:spLocks noChangeArrowheads="1"/>
          </p:cNvSpPr>
          <p:nvPr/>
        </p:nvSpPr>
        <p:spPr bwMode="auto">
          <a:xfrm>
            <a:off x="388938" y="3394075"/>
            <a:ext cx="153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Prediction</a:t>
            </a:r>
          </a:p>
        </p:txBody>
      </p:sp>
      <p:sp>
        <p:nvSpPr>
          <p:cNvPr id="22588" name="Text Box 75"/>
          <p:cNvSpPr txBox="1">
            <a:spLocks noChangeArrowheads="1"/>
          </p:cNvSpPr>
          <p:nvPr/>
        </p:nvSpPr>
        <p:spPr bwMode="auto">
          <a:xfrm>
            <a:off x="119063" y="2760663"/>
            <a:ext cx="182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Observation</a:t>
            </a:r>
          </a:p>
        </p:txBody>
      </p:sp>
      <p:pic>
        <p:nvPicPr>
          <p:cNvPr id="22589" name="Picture 7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5" y="5842000"/>
            <a:ext cx="304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descent/stochastic gradient descent/mini-batch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All of them iteratively update the parameters such that the target function gradually becomes smaller</a:t>
            </a:r>
          </a:p>
          <a:p>
            <a:r>
              <a:rPr lang="en-US" sz="2800" dirty="0"/>
              <a:t>If we have </a:t>
            </a:r>
            <a:r>
              <a:rPr lang="en-US" sz="2800" i="1" dirty="0"/>
              <a:t>n</a:t>
            </a:r>
            <a:r>
              <a:rPr lang="en-US" sz="2800" dirty="0"/>
              <a:t> training instances</a:t>
            </a:r>
          </a:p>
          <a:p>
            <a:pPr lvl="1"/>
            <a:r>
              <a:rPr lang="en-US" sz="2400" dirty="0"/>
              <a:t>(Batch) gradient descent: every parameter update requires seeing </a:t>
            </a:r>
            <a:r>
              <a:rPr lang="en-US" sz="2400" b="1" i="1" u="sng" dirty="0">
                <a:solidFill>
                  <a:srgbClr val="FF0000"/>
                </a:solidFill>
              </a:rPr>
              <a:t>all</a:t>
            </a:r>
            <a:r>
              <a:rPr lang="en-US" sz="2400" dirty="0"/>
              <a:t> training instances once</a:t>
            </a:r>
          </a:p>
          <a:p>
            <a:pPr lvl="1"/>
            <a:r>
              <a:rPr lang="en-US" sz="2400" dirty="0"/>
              <a:t>Stochastic gradient descent: every parameter update requires seeing </a:t>
            </a:r>
            <a:r>
              <a:rPr lang="en-US" sz="2400" b="1" i="1" u="sng" dirty="0">
                <a:solidFill>
                  <a:srgbClr val="FF0000"/>
                </a:solidFill>
              </a:rPr>
              <a:t>one</a:t>
            </a:r>
            <a:r>
              <a:rPr lang="en-US" sz="2400" dirty="0"/>
              <a:t> of </a:t>
            </a:r>
            <a:r>
              <a:rPr lang="en-US" sz="2400" i="1" dirty="0"/>
              <a:t>n</a:t>
            </a:r>
            <a:r>
              <a:rPr lang="en-US" sz="2400" dirty="0"/>
              <a:t> training instances</a:t>
            </a:r>
          </a:p>
          <a:p>
            <a:pPr lvl="1"/>
            <a:r>
              <a:rPr lang="en-US" sz="2400" dirty="0"/>
              <a:t>Mini-batch: every parameter update requires seeing </a:t>
            </a:r>
            <a:r>
              <a:rPr lang="en-US" sz="2400" b="1" i="1" u="sng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 training instances (if batch size = </a:t>
            </a:r>
            <a:r>
              <a:rPr lang="en-US" sz="2400" i="1" dirty="0"/>
              <a:t>b</a:t>
            </a:r>
            <a:r>
              <a:rPr lang="en-US" sz="24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2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ED7-0E69-744B-97BD-1DE478F5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Locally weighted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4438D-98CB-3B45-92F7-9E6FA7BB9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sz="2800" dirty="0"/>
                  <a:t>Linear regression</a:t>
                </a:r>
              </a:p>
              <a:p>
                <a:pPr lvl="1"/>
                <a:r>
                  <a:rPr lang="en-TW" sz="2400" dirty="0"/>
                  <a:t>Method</a:t>
                </a:r>
              </a:p>
              <a:p>
                <a:pPr lvl="2"/>
                <a:r>
                  <a:rPr lang="en-US" altLang="en-US" sz="20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20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>
                        <a:latin typeface="Cambria Math" charset="0"/>
                      </a:rPr>
                      <m:t>𝑥</m:t>
                    </m:r>
                  </m:oMath>
                </a14:m>
                <a:endParaRPr lang="en-US" altLang="en-US" sz="2000" dirty="0"/>
              </a:p>
              <a:p>
                <a:pPr lvl="2"/>
                <a:r>
                  <a:rPr lang="en-US" altLang="en-US" sz="20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000" dirty="0"/>
                  <a:t>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20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sz="2000" dirty="0"/>
              </a:p>
              <a:p>
                <a:pPr lvl="2"/>
                <a:r>
                  <a:rPr lang="en-US" altLang="en-US" sz="2000" dirty="0"/>
                  <a:t>Given a new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000" dirty="0"/>
                  <a:t>, we predict the corresponding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0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/>
                <a:r>
                  <a:rPr lang="en-US" altLang="en-US" sz="2400" dirty="0"/>
                  <a:t>Once training finished,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, and training data can be removed</a:t>
                </a:r>
              </a:p>
              <a:p>
                <a:pPr lvl="1"/>
                <a:r>
                  <a:rPr lang="en-US" altLang="en-US" sz="2400" dirty="0"/>
                  <a:t>However, can only model linear relationship</a:t>
                </a:r>
              </a:p>
              <a:p>
                <a:r>
                  <a:rPr lang="en-US" altLang="en-US" sz="2800" dirty="0"/>
                  <a:t>Locally weighted linear regression</a:t>
                </a:r>
              </a:p>
              <a:p>
                <a:pPr lvl="1"/>
                <a:r>
                  <a:rPr lang="en-US" altLang="en-US" sz="2400" dirty="0"/>
                  <a:t>Model the ”nonlinear” data by weighting errors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4438D-98CB-3B45-92F7-9E6FA7BB9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587" b="-52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5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EB25-E039-3743-8B7F-8CF8C69D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Locally weighted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sz="2800" dirty="0"/>
                  <a:t>Method</a:t>
                </a:r>
              </a:p>
              <a:p>
                <a:pPr lvl="1"/>
                <a:r>
                  <a:rPr lang="en-US" altLang="en-US" sz="2400" dirty="0"/>
                  <a:t>Given a new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TW" sz="2400" dirty="0"/>
                  <a:t>, we define the weight of each training error by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en-US" sz="20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TW" sz="1800" dirty="0"/>
                  <a:t> is a hyperparameter; we set to 1 for simplicity</a:t>
                </a:r>
              </a:p>
              <a:p>
                <a:pPr lvl="3"/>
                <a:r>
                  <a:rPr lang="en-TW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TW" sz="1800" dirty="0"/>
              </a:p>
              <a:p>
                <a:pPr lvl="3"/>
                <a:r>
                  <a:rPr lang="en-TW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1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TW" sz="1800" dirty="0"/>
                  <a:t> is far,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TW" sz="1800" dirty="0"/>
              </a:p>
              <a:p>
                <a:pPr lvl="1"/>
                <a:r>
                  <a:rPr lang="en-TW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sz="2400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TW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TW" sz="2000" dirty="0"/>
              </a:p>
              <a:p>
                <a:r>
                  <a:rPr lang="en-TW" sz="2800" dirty="0"/>
                  <a:t>Adv: can fit nonlinear curve</a:t>
                </a:r>
              </a:p>
              <a:p>
                <a:r>
                  <a:rPr lang="en-TW" sz="2800" dirty="0"/>
                  <a:t>Disadv: need to “train” the model for every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587" b="-1084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8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28E7-5CF4-0F43-8DAE-3F4F09F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LR vs locally weighted 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AEC4-59CF-1F4B-8164-B6E1479A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B2123-D08F-0542-B943-2F4999F1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10265"/>
            <a:ext cx="7772400" cy="34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8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E855-303D-F443-BE76-4B728D2C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Newton’s method for optimization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</p:spPr>
            <p:txBody>
              <a:bodyPr/>
              <a:lstStyle/>
              <a:p>
                <a:r>
                  <a:rPr lang="en-TW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TW" dirty="0"/>
                  <a:t>, we want to find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TW" dirty="0"/>
                  <a:t> to minimize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same as find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  <a:blipFill>
                <a:blip r:embed="rId2"/>
                <a:stretch>
                  <a:fillRect l="-1631" t="-23462" r="-65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7CE665-458E-9244-9D23-02AD6176B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7814" y="3979817"/>
            <a:ext cx="0" cy="2104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B297B-5007-064B-A4CC-46383E6EAADB}"/>
              </a:ext>
            </a:extLst>
          </p:cNvPr>
          <p:cNvCxnSpPr>
            <a:cxnSpLocks/>
          </p:cNvCxnSpPr>
          <p:nvPr/>
        </p:nvCxnSpPr>
        <p:spPr bwMode="auto">
          <a:xfrm>
            <a:off x="1600200" y="5474732"/>
            <a:ext cx="5715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/>
              <p:nvPr/>
            </p:nvSpPr>
            <p:spPr>
              <a:xfrm>
                <a:off x="7306734" y="5334000"/>
                <a:ext cx="4005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34" y="5334000"/>
                <a:ext cx="40055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/>
              <p:nvPr/>
            </p:nvSpPr>
            <p:spPr>
              <a:xfrm>
                <a:off x="2128274" y="3657600"/>
                <a:ext cx="8244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74" y="3657600"/>
                <a:ext cx="82445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46758A07-7EC6-D04A-AB5A-DE7DE0E6487C}"/>
              </a:ext>
            </a:extLst>
          </p:cNvPr>
          <p:cNvSpPr/>
          <p:nvPr/>
        </p:nvSpPr>
        <p:spPr>
          <a:xfrm>
            <a:off x="1815737" y="3952932"/>
            <a:ext cx="5617956" cy="1902801"/>
          </a:xfrm>
          <a:custGeom>
            <a:avLst/>
            <a:gdLst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357154 w 4624252"/>
              <a:gd name="connsiteY5" fmla="*/ 888274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90057 w 4624252"/>
              <a:gd name="connsiteY3" fmla="*/ 1371600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11679 w 4624252"/>
              <a:gd name="connsiteY3" fmla="*/ 138466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856585"/>
              <a:gd name="connsiteY0" fmla="*/ 1662281 h 1662281"/>
              <a:gd name="connsiteX1" fmla="*/ 587829 w 4856585"/>
              <a:gd name="connsiteY1" fmla="*/ 1374898 h 1662281"/>
              <a:gd name="connsiteX2" fmla="*/ 1188720 w 4856585"/>
              <a:gd name="connsiteY2" fmla="*/ 1636155 h 1662281"/>
              <a:gd name="connsiteX3" fmla="*/ 2011679 w 4856585"/>
              <a:gd name="connsiteY3" fmla="*/ 1087515 h 1662281"/>
              <a:gd name="connsiteX4" fmla="*/ 2677886 w 4856585"/>
              <a:gd name="connsiteY4" fmla="*/ 408246 h 1662281"/>
              <a:gd name="connsiteX5" fmla="*/ 3722914 w 4856585"/>
              <a:gd name="connsiteY5" fmla="*/ 643378 h 1662281"/>
              <a:gd name="connsiteX6" fmla="*/ 4856585 w 4856585"/>
              <a:gd name="connsiteY6" fmla="*/ 0 h 166228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4995986"/>
              <a:gd name="connsiteY0" fmla="*/ 1881912 h 1881912"/>
              <a:gd name="connsiteX1" fmla="*/ 587829 w 4995986"/>
              <a:gd name="connsiteY1" fmla="*/ 1594529 h 1881912"/>
              <a:gd name="connsiteX2" fmla="*/ 1188720 w 4995986"/>
              <a:gd name="connsiteY2" fmla="*/ 1855786 h 1881912"/>
              <a:gd name="connsiteX3" fmla="*/ 2011679 w 4995986"/>
              <a:gd name="connsiteY3" fmla="*/ 1307146 h 1881912"/>
              <a:gd name="connsiteX4" fmla="*/ 2677886 w 4995986"/>
              <a:gd name="connsiteY4" fmla="*/ 627877 h 1881912"/>
              <a:gd name="connsiteX5" fmla="*/ 3722914 w 4995986"/>
              <a:gd name="connsiteY5" fmla="*/ 863009 h 1881912"/>
              <a:gd name="connsiteX6" fmla="*/ 4995986 w 4995986"/>
              <a:gd name="connsiteY6" fmla="*/ 0 h 188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986" h="1881912">
                <a:moveTo>
                  <a:pt x="0" y="1881912"/>
                </a:moveTo>
                <a:cubicBezTo>
                  <a:pt x="96883" y="1733866"/>
                  <a:pt x="389709" y="1598883"/>
                  <a:pt x="587829" y="1594529"/>
                </a:cubicBezTo>
                <a:cubicBezTo>
                  <a:pt x="785949" y="1590175"/>
                  <a:pt x="951412" y="1903683"/>
                  <a:pt x="1188720" y="1855786"/>
                </a:cubicBezTo>
                <a:cubicBezTo>
                  <a:pt x="1426028" y="1807889"/>
                  <a:pt x="1763485" y="1511797"/>
                  <a:pt x="2011679" y="1307146"/>
                </a:cubicBezTo>
                <a:cubicBezTo>
                  <a:pt x="2259873" y="1102495"/>
                  <a:pt x="2392680" y="701900"/>
                  <a:pt x="2677886" y="627877"/>
                </a:cubicBezTo>
                <a:cubicBezTo>
                  <a:pt x="2963092" y="553854"/>
                  <a:pt x="3336564" y="967655"/>
                  <a:pt x="3722914" y="863009"/>
                </a:cubicBezTo>
                <a:cubicBezTo>
                  <a:pt x="4109264" y="758363"/>
                  <a:pt x="4594334" y="592065"/>
                  <a:pt x="499598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/>
              <p:nvPr/>
            </p:nvSpPr>
            <p:spPr>
              <a:xfrm>
                <a:off x="3608829" y="5562600"/>
                <a:ext cx="505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829" y="5562600"/>
                <a:ext cx="5059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B425AC5-AA44-8C43-AF8E-E1D5BE067AD5}"/>
              </a:ext>
            </a:extLst>
          </p:cNvPr>
          <p:cNvSpPr/>
          <p:nvPr/>
        </p:nvSpPr>
        <p:spPr>
          <a:xfrm>
            <a:off x="3733800" y="54102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53EE8-0CDF-664C-8455-D0F2CB20B798}"/>
              </a:ext>
            </a:extLst>
          </p:cNvPr>
          <p:cNvSpPr txBox="1"/>
          <p:nvPr/>
        </p:nvSpPr>
        <p:spPr>
          <a:xfrm>
            <a:off x="2971803" y="3888702"/>
            <a:ext cx="175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0" dirty="0"/>
              <a:t>This is what we want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33AFF5-6D98-C74A-AA82-D1A1C6E7F5CE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 bwMode="auto">
          <a:xfrm flipH="1">
            <a:off x="3810000" y="4719699"/>
            <a:ext cx="38102" cy="6905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53465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E855-303D-F443-BE76-4B728D2C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Newton’s method for optimization (2/2)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</p:spPr>
            <p:txBody>
              <a:bodyPr/>
              <a:lstStyle/>
              <a:p>
                <a:r>
                  <a:rPr lang="en-US" sz="2400" dirty="0"/>
                  <a:t>Initial guess: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The slope of the tangent line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TW" sz="2000" dirty="0"/>
              </a:p>
              <a:p>
                <a:r>
                  <a:rPr lang="en-TW" sz="24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TW" sz="2400" dirty="0"/>
              </a:p>
              <a:p>
                <a:pPr lvl="1"/>
                <a:endParaRPr lang="en-TW" sz="2000" dirty="0"/>
              </a:p>
              <a:p>
                <a:pPr lvl="1"/>
                <a:endParaRPr lang="en-US" sz="2000" dirty="0"/>
              </a:p>
              <a:p>
                <a:endParaRPr lang="en-TW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  <a:blipFill>
                <a:blip r:embed="rId2"/>
                <a:stretch>
                  <a:fillRect l="-1142" t="-76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7CE665-458E-9244-9D23-02AD6176B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7814" y="4513217"/>
            <a:ext cx="0" cy="2104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B297B-5007-064B-A4CC-46383E6EAADB}"/>
              </a:ext>
            </a:extLst>
          </p:cNvPr>
          <p:cNvCxnSpPr>
            <a:cxnSpLocks/>
          </p:cNvCxnSpPr>
          <p:nvPr/>
        </p:nvCxnSpPr>
        <p:spPr bwMode="auto">
          <a:xfrm>
            <a:off x="1600200" y="6008132"/>
            <a:ext cx="5715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/>
              <p:nvPr/>
            </p:nvSpPr>
            <p:spPr>
              <a:xfrm>
                <a:off x="7306734" y="5867400"/>
                <a:ext cx="4005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34" y="5867400"/>
                <a:ext cx="40055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/>
              <p:nvPr/>
            </p:nvSpPr>
            <p:spPr>
              <a:xfrm>
                <a:off x="2128274" y="4191000"/>
                <a:ext cx="8244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74" y="4191000"/>
                <a:ext cx="82445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46758A07-7EC6-D04A-AB5A-DE7DE0E6487C}"/>
              </a:ext>
            </a:extLst>
          </p:cNvPr>
          <p:cNvSpPr/>
          <p:nvPr/>
        </p:nvSpPr>
        <p:spPr>
          <a:xfrm>
            <a:off x="1815737" y="4486332"/>
            <a:ext cx="5617956" cy="1902801"/>
          </a:xfrm>
          <a:custGeom>
            <a:avLst/>
            <a:gdLst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357154 w 4624252"/>
              <a:gd name="connsiteY5" fmla="*/ 888274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90057 w 4624252"/>
              <a:gd name="connsiteY3" fmla="*/ 1371600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11679 w 4624252"/>
              <a:gd name="connsiteY3" fmla="*/ 138466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856585"/>
              <a:gd name="connsiteY0" fmla="*/ 1662281 h 1662281"/>
              <a:gd name="connsiteX1" fmla="*/ 587829 w 4856585"/>
              <a:gd name="connsiteY1" fmla="*/ 1374898 h 1662281"/>
              <a:gd name="connsiteX2" fmla="*/ 1188720 w 4856585"/>
              <a:gd name="connsiteY2" fmla="*/ 1636155 h 1662281"/>
              <a:gd name="connsiteX3" fmla="*/ 2011679 w 4856585"/>
              <a:gd name="connsiteY3" fmla="*/ 1087515 h 1662281"/>
              <a:gd name="connsiteX4" fmla="*/ 2677886 w 4856585"/>
              <a:gd name="connsiteY4" fmla="*/ 408246 h 1662281"/>
              <a:gd name="connsiteX5" fmla="*/ 3722914 w 4856585"/>
              <a:gd name="connsiteY5" fmla="*/ 643378 h 1662281"/>
              <a:gd name="connsiteX6" fmla="*/ 4856585 w 4856585"/>
              <a:gd name="connsiteY6" fmla="*/ 0 h 166228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4995986"/>
              <a:gd name="connsiteY0" fmla="*/ 1881912 h 1881912"/>
              <a:gd name="connsiteX1" fmla="*/ 587829 w 4995986"/>
              <a:gd name="connsiteY1" fmla="*/ 1594529 h 1881912"/>
              <a:gd name="connsiteX2" fmla="*/ 1188720 w 4995986"/>
              <a:gd name="connsiteY2" fmla="*/ 1855786 h 1881912"/>
              <a:gd name="connsiteX3" fmla="*/ 2011679 w 4995986"/>
              <a:gd name="connsiteY3" fmla="*/ 1307146 h 1881912"/>
              <a:gd name="connsiteX4" fmla="*/ 2677886 w 4995986"/>
              <a:gd name="connsiteY4" fmla="*/ 627877 h 1881912"/>
              <a:gd name="connsiteX5" fmla="*/ 3722914 w 4995986"/>
              <a:gd name="connsiteY5" fmla="*/ 863009 h 1881912"/>
              <a:gd name="connsiteX6" fmla="*/ 4995986 w 4995986"/>
              <a:gd name="connsiteY6" fmla="*/ 0 h 188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986" h="1881912">
                <a:moveTo>
                  <a:pt x="0" y="1881912"/>
                </a:moveTo>
                <a:cubicBezTo>
                  <a:pt x="96883" y="1733866"/>
                  <a:pt x="389709" y="1598883"/>
                  <a:pt x="587829" y="1594529"/>
                </a:cubicBezTo>
                <a:cubicBezTo>
                  <a:pt x="785949" y="1590175"/>
                  <a:pt x="951412" y="1903683"/>
                  <a:pt x="1188720" y="1855786"/>
                </a:cubicBezTo>
                <a:cubicBezTo>
                  <a:pt x="1426028" y="1807889"/>
                  <a:pt x="1763485" y="1511797"/>
                  <a:pt x="2011679" y="1307146"/>
                </a:cubicBezTo>
                <a:cubicBezTo>
                  <a:pt x="2259873" y="1102495"/>
                  <a:pt x="2392680" y="701900"/>
                  <a:pt x="2677886" y="627877"/>
                </a:cubicBezTo>
                <a:cubicBezTo>
                  <a:pt x="2963092" y="553854"/>
                  <a:pt x="3336564" y="967655"/>
                  <a:pt x="3722914" y="863009"/>
                </a:cubicBezTo>
                <a:cubicBezTo>
                  <a:pt x="4109264" y="758363"/>
                  <a:pt x="4594334" y="592065"/>
                  <a:pt x="499598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4EBDA-6217-7E42-BD60-1F5AE27FA8DE}"/>
              </a:ext>
            </a:extLst>
          </p:cNvPr>
          <p:cNvCxnSpPr>
            <a:cxnSpLocks/>
          </p:cNvCxnSpPr>
          <p:nvPr/>
        </p:nvCxnSpPr>
        <p:spPr bwMode="auto">
          <a:xfrm>
            <a:off x="6781800" y="5068243"/>
            <a:ext cx="0" cy="9398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406D89-B2C6-7D4D-8C10-E185BE775130}"/>
                  </a:ext>
                </a:extLst>
              </p:cNvPr>
              <p:cNvSpPr/>
              <p:nvPr/>
            </p:nvSpPr>
            <p:spPr>
              <a:xfrm>
                <a:off x="6576187" y="6077405"/>
                <a:ext cx="680635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406D89-B2C6-7D4D-8C10-E185BE775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187" y="6077405"/>
                <a:ext cx="680635" cy="421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DBD3A4-1343-8E45-A811-961D7A2CADAF}"/>
                  </a:ext>
                </a:extLst>
              </p:cNvPr>
              <p:cNvSpPr/>
              <p:nvPr/>
            </p:nvSpPr>
            <p:spPr>
              <a:xfrm>
                <a:off x="5943600" y="4607355"/>
                <a:ext cx="1122102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DBD3A4-1343-8E45-A811-961D7A2CA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607355"/>
                <a:ext cx="1122102" cy="445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7470B4-3BFF-734E-B419-00BE952B0CE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53000" y="4446031"/>
            <a:ext cx="3005626" cy="1562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/>
              <p:nvPr/>
            </p:nvSpPr>
            <p:spPr>
              <a:xfrm>
                <a:off x="4620703" y="6084332"/>
                <a:ext cx="680635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03" y="6084332"/>
                <a:ext cx="680635" cy="421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65C002F2-E957-774B-93A2-34B79493A7DE}"/>
              </a:ext>
            </a:extLst>
          </p:cNvPr>
          <p:cNvSpPr/>
          <p:nvPr/>
        </p:nvSpPr>
        <p:spPr bwMode="auto">
          <a:xfrm rot="5400000">
            <a:off x="5835340" y="5214084"/>
            <a:ext cx="93625" cy="1799269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A93CA5-E191-5E4F-BB02-54E21729E9BF}"/>
                  </a:ext>
                </a:extLst>
              </p:cNvPr>
              <p:cNvSpPr/>
              <p:nvPr/>
            </p:nvSpPr>
            <p:spPr>
              <a:xfrm>
                <a:off x="5704547" y="6084332"/>
                <a:ext cx="3922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TW" sz="2000" b="0" i="1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A93CA5-E191-5E4F-BB02-54E21729E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47" y="6084332"/>
                <a:ext cx="39228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836275-DEEB-F74E-A37A-5152150D1E1C}"/>
                  </a:ext>
                </a:extLst>
              </p:cNvPr>
              <p:cNvSpPr/>
              <p:nvPr/>
            </p:nvSpPr>
            <p:spPr>
              <a:xfrm>
                <a:off x="6720360" y="5319075"/>
                <a:ext cx="3977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TW" sz="2000" b="0" i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836275-DEEB-F74E-A37A-5152150D1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60" y="5319075"/>
                <a:ext cx="3977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839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4146-161B-D048-8AAC-4C182BDD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Newton’s mthod vs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18C97-48C5-3743-ABBD-5280697CF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dirty="0"/>
                  <a:t>Newton’s method usually requires fewer steps</a:t>
                </a:r>
              </a:p>
              <a:p>
                <a:r>
                  <a:rPr lang="en-TW" dirty="0"/>
                  <a:t>However, the cost of each step is usually large</a:t>
                </a:r>
              </a:p>
              <a:p>
                <a:pPr lvl="1"/>
                <a:r>
                  <a:rPr lang="en-TW" dirty="0"/>
                  <a:t>If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TW" dirty="0"/>
                  <a:t> is a scalar, using Newton’s method requires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TW" dirty="0"/>
                  <a:t> is a vector, using Newton’s method requires to compute the Hessian matrix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18C97-48C5-3743-ABBD-5280697CF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 t="-1852" r="-277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6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Evaluation (regression)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Mean Square Error (MSE)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2000" b="0" i="1" smtClean="0">
                        <a:latin typeface="Cambria Math" charset="0"/>
                      </a:rPr>
                      <m:t>𝑀𝑆𝐸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(</m:t>
                    </m:r>
                    <m:r>
                      <a:rPr lang="en-US" altLang="x-none" sz="2000" b="1" i="0" smtClean="0">
                        <a:latin typeface="Cambria Math" charset="0"/>
                      </a:rPr>
                      <m:t>𝐲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x-none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2000" b="1" i="0" smtClean="0">
                            <a:latin typeface="Cambria Math" charset="0"/>
                          </a:rPr>
                          <m:t>𝐲</m:t>
                        </m:r>
                      </m:e>
                    </m:acc>
                    <m:r>
                      <a:rPr lang="en-US" altLang="x-none" sz="2000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x-none" sz="2000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x-none" sz="2000" dirty="0"/>
              </a:p>
              <a:p>
                <a:pPr lvl="1"/>
                <a:r>
                  <a:rPr lang="en-US" altLang="x-none" sz="2000" dirty="0"/>
                  <a:t>Similar metric: Root Mean Squared Error (RMSE)</a:t>
                </a:r>
              </a:p>
              <a:p>
                <a:pPr lvl="1"/>
                <a:r>
                  <a:rPr lang="en-US" altLang="x-none" sz="2000" dirty="0"/>
                  <a:t>Criticism: </a:t>
                </a:r>
              </a:p>
              <a:p>
                <a:pPr lvl="2"/>
                <a:r>
                  <a:rPr lang="en-US" altLang="x-none" sz="1800" dirty="0"/>
                  <a:t>Can only be compared between models whose errors are measured in the same unit</a:t>
                </a:r>
              </a:p>
              <a:p>
                <a:pPr lvl="2"/>
                <a:r>
                  <a:rPr lang="en-US" altLang="x-none" sz="1800" dirty="0"/>
                  <a:t>Tend to be influenced by extreme values</a:t>
                </a:r>
                <a:endParaRPr lang="en-US" altLang="x-none" dirty="0"/>
              </a:p>
              <a:p>
                <a:r>
                  <a:rPr lang="en-US" altLang="x-none" sz="2400" dirty="0"/>
                  <a:t>Mean Absolute Error (MAE)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2000" b="0" i="1" smtClean="0">
                        <a:latin typeface="Cambria Math" charset="0"/>
                      </a:rPr>
                      <m:t>𝑀𝐴𝐸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(</m:t>
                    </m:r>
                    <m:r>
                      <a:rPr lang="en-US" altLang="x-none" sz="2000" b="1">
                        <a:latin typeface="Cambria Math" charset="0"/>
                      </a:rPr>
                      <m:t>𝐲</m:t>
                    </m:r>
                    <m:r>
                      <a:rPr lang="en-US" altLang="x-none" sz="20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x-none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</m:e>
                    </m:acc>
                    <m:r>
                      <a:rPr lang="en-US" altLang="x-none" sz="2000" b="0" i="1" smtClean="0">
                        <a:latin typeface="Cambria Math" charset="0"/>
                      </a:rPr>
                      <m:t>)</m:t>
                    </m:r>
                    <m:r>
                      <a:rPr lang="en-US" altLang="x-none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r>
                          <a:rPr lang="en-US" altLang="x-none" sz="2000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x-none" sz="20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x-none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x-none" sz="2000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a:rPr lang="en-US" altLang="x-none" sz="200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x-none" sz="2000" dirty="0"/>
              </a:p>
              <a:p>
                <a:pPr lvl="1"/>
                <a:r>
                  <a:rPr lang="en-US" altLang="x-none" sz="2000" dirty="0"/>
                  <a:t>Usually smaller than MSE</a:t>
                </a:r>
              </a:p>
              <a:p>
                <a:pPr lvl="1"/>
                <a:r>
                  <a:rPr lang="en-US" altLang="x-none" sz="2000" dirty="0"/>
                  <a:t>Criticism:</a:t>
                </a:r>
              </a:p>
              <a:p>
                <a:pPr lvl="2"/>
                <a:r>
                  <a:rPr lang="en-US" altLang="x-none" sz="1800" dirty="0"/>
                  <a:t>Can only be compared between models whose errors are measured in the same unit</a:t>
                </a:r>
              </a:p>
              <a:p>
                <a:pPr lvl="2"/>
                <a:endParaRPr lang="en-US" altLang="x-none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888" b="-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Median Absolute Error (</a:t>
                </a:r>
                <a:r>
                  <a:rPr lang="en-US" sz="2400" dirty="0" err="1"/>
                  <a:t>MedAE</a:t>
                </a:r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2000" i="1">
                        <a:latin typeface="Cambria Math" charset="0"/>
                      </a:rPr>
                      <m:t>𝑀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𝑒𝑑</m:t>
                    </m:r>
                    <m:r>
                      <a:rPr lang="en-US" altLang="x-none" sz="2000" i="1">
                        <a:latin typeface="Cambria Math" charset="0"/>
                      </a:rPr>
                      <m:t>𝐴𝐸</m:t>
                    </m:r>
                    <m:r>
                      <a:rPr lang="en-US" altLang="x-none" sz="2000" i="1">
                        <a:latin typeface="Cambria Math" charset="0"/>
                      </a:rPr>
                      <m:t>(</m:t>
                    </m:r>
                    <m:r>
                      <a:rPr lang="en-US" altLang="x-none" sz="2000" b="1">
                        <a:latin typeface="Cambria Math" charset="0"/>
                      </a:rPr>
                      <m:t>𝐲</m:t>
                    </m:r>
                    <m:r>
                      <a:rPr lang="en-US" altLang="x-none" sz="20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x-none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</m:e>
                    </m:acc>
                    <m:r>
                      <a:rPr lang="en-US" altLang="x-none" sz="2000" i="1">
                        <a:latin typeface="Cambria Math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x-none" sz="2000" b="0" i="0" smtClean="0">
                        <a:latin typeface="Cambria Math" charset="0"/>
                      </a:rPr>
                      <m:t>median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(|</m:t>
                    </m:r>
                    <m:sSub>
                      <m:sSub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x-none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|, |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x-none" sz="20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|, …, |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x-none" sz="20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|)</m:t>
                    </m:r>
                  </m:oMath>
                </a14:m>
                <a:endParaRPr lang="en-US" altLang="x-none" sz="2000" dirty="0"/>
              </a:p>
              <a:p>
                <a:pPr lvl="1"/>
                <a:r>
                  <a:rPr lang="en-US" altLang="x-none" sz="1800" dirty="0"/>
                  <a:t>Robust to the extreme values</a:t>
                </a:r>
              </a:p>
              <a:p>
                <a:pPr lvl="1"/>
                <a:r>
                  <a:rPr lang="en-US" altLang="x-none" sz="1800" dirty="0"/>
                  <a:t>Criticism: </a:t>
                </a:r>
              </a:p>
              <a:p>
                <a:pPr lvl="2"/>
                <a:r>
                  <a:rPr lang="en-US" altLang="x-none" sz="1600" dirty="0"/>
                  <a:t>Can only be compared between models whose errors are measured in the same unit</a:t>
                </a:r>
              </a:p>
              <a:p>
                <a:r>
                  <a:rPr lang="en-US" sz="2400" i="1" dirty="0">
                    <a:solidFill>
                      <a:srgbClr val="FF0000"/>
                    </a:solidFill>
                  </a:rPr>
                  <a:t>R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dirty="0">
                    <a:solidFill>
                      <a:srgbClr val="FF0000"/>
                    </a:solidFill>
                  </a:rPr>
                  <a:t> score (coefficient of determination)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x-none" sz="20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x-none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x-none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  <m:r>
                          <a:rPr lang="en-US" altLang="x-none" sz="2000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x-none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1"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altLang="x-none" sz="2000" i="1">
                        <a:latin typeface="Cambria Math" charset="0"/>
                      </a:rPr>
                      <m:t>=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1−</m:t>
                    </m:r>
                    <m:f>
                      <m:f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x-none" sz="2000" b="0" i="1" smtClean="0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scale of the model is more intuitive</a:t>
                </a:r>
              </a:p>
              <a:p>
                <a:pPr lvl="2"/>
                <a:r>
                  <a:rPr lang="en-US" sz="1800" dirty="0"/>
                  <a:t>Best result: 1</a:t>
                </a:r>
              </a:p>
              <a:p>
                <a:pPr lvl="2"/>
                <a:r>
                  <a:rPr lang="en-US" sz="1800" dirty="0"/>
                  <a:t>Can be arbitrarily worse (very negative)</a:t>
                </a:r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05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3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For now, assume just one (input) independent variable </a:t>
                </a:r>
                <a:r>
                  <a:rPr lang="en-US" sz="2400" i="1" dirty="0">
                    <a:ea typeface="ＭＳ Ｐゴシック" pitchFamily="1" charset="-128"/>
                    <a:cs typeface="ＭＳ Ｐゴシック" pitchFamily="1" charset="-128"/>
                  </a:rPr>
                  <a:t>x</a:t>
                </a:r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, and one (output) dependent variable </a:t>
                </a:r>
                <a:r>
                  <a:rPr lang="en-US" sz="2400" i="1" dirty="0">
                    <a:ea typeface="ＭＳ Ｐゴシック" pitchFamily="1" charset="-128"/>
                    <a:cs typeface="ＭＳ Ｐゴシック" pitchFamily="1" charset="-128"/>
                  </a:rPr>
                  <a:t>y</a:t>
                </a:r>
              </a:p>
              <a:p>
                <a:pPr lvl="1"/>
                <a:r>
                  <a:rPr lang="en-US" sz="2000" dirty="0"/>
                  <a:t>Multiple linear regression assumes an input </a:t>
                </a:r>
                <a:r>
                  <a:rPr lang="en-US" sz="2000" dirty="0">
                    <a:solidFill>
                      <a:srgbClr val="FF0000"/>
                    </a:solidFill>
                  </a:rPr>
                  <a:t>vector</a:t>
                </a:r>
                <a:r>
                  <a:rPr lang="en-US" sz="2000" dirty="0"/>
                  <a:t> </a:t>
                </a:r>
                <a:r>
                  <a:rPr lang="en-US" sz="2000" b="1" dirty="0"/>
                  <a:t>x</a:t>
                </a:r>
              </a:p>
              <a:p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We will "fit" the points with a line</a:t>
                </a:r>
              </a:p>
              <a:p>
                <a:pPr lvl="1"/>
                <a:r>
                  <a:rPr lang="en-US" sz="2000" dirty="0">
                    <a:ea typeface="ＭＳ Ｐゴシック" pitchFamily="1" charset="-128"/>
                    <a:cs typeface="ＭＳ Ｐゴシック" pitchFamily="1" charset="-128"/>
                  </a:rPr>
                  <a:t>In a high dimensional space, we will fit the points with a </a:t>
                </a:r>
                <a:r>
                  <a:rPr lang="en-US" sz="2000" dirty="0">
                    <a:solidFill>
                      <a:srgbClr val="FF0000"/>
                    </a:solidFill>
                    <a:ea typeface="ＭＳ Ｐゴシック" pitchFamily="1" charset="-128"/>
                    <a:cs typeface="ＭＳ Ｐゴシック" pitchFamily="1" charset="-128"/>
                  </a:rPr>
                  <a:t>hyper-plane</a:t>
                </a:r>
              </a:p>
              <a:p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Which line should we use?</a:t>
                </a:r>
              </a:p>
              <a:p>
                <a:pPr lvl="1"/>
                <a:r>
                  <a:rPr lang="en-US" sz="2000" dirty="0"/>
                  <a:t>Choose an objective function</a:t>
                </a:r>
              </a:p>
              <a:p>
                <a:pPr lvl="1"/>
                <a:r>
                  <a:rPr lang="en-US" sz="2000" dirty="0"/>
                  <a:t>Typically, we choose sum squared error (SSE) (or its variants)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ＭＳ Ｐゴシック" pitchFamily="1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charset="0"/>
                                    <a:ea typeface="ＭＳ Ｐゴシック" pitchFamily="1" charset="-12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smtClean="0">
                        <a:latin typeface="Cambria Math" charset="0"/>
                        <a:ea typeface="ＭＳ Ｐゴシック" pitchFamily="1" charset="-128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charset="0"/>
                                    <a:ea typeface="ＭＳ Ｐゴシック" pitchFamily="1" charset="-128"/>
                                  </a:rPr>
                                  <m:t>residu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al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>
                  <a:latin typeface="Symbol" pitchFamily="1" charset="2"/>
                  <a:ea typeface="ＭＳ Ｐゴシック" pitchFamily="1" charset="-128"/>
                </a:endParaRPr>
              </a:p>
              <a:p>
                <a:pPr lvl="2"/>
                <a:r>
                  <a:rPr lang="en-US" sz="1600" dirty="0"/>
                  <a:t>Choices with the same result: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𝟏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2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ＭＳ Ｐゴシック" pitchFamily="1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i="1">
                                    <a:latin typeface="Cambria Math" charset="0"/>
                                    <a:ea typeface="ＭＳ Ｐゴシック" pitchFamily="1" charset="-12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600" dirty="0"/>
                  <a:t>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1">
                            <a:latin typeface="Cambria Math" charset="0"/>
                            <a:ea typeface="ＭＳ Ｐゴシック" pitchFamily="1" charset="-128"/>
                          </a:rPr>
                          <m:t>𝟏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ＭＳ Ｐゴシック" pitchFamily="1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i="1">
                                    <a:latin typeface="Cambria Math" charset="0"/>
                                    <a:ea typeface="ＭＳ Ｐゴシック" pitchFamily="1" charset="-12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You may choose other objective functions</a:t>
                </a:r>
              </a:p>
              <a:p>
                <a:pPr lvl="2"/>
                <a:r>
                  <a:rPr lang="en-US" sz="1600" dirty="0"/>
                  <a:t>More to come in future lectures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8" t="-888" b="-1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8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of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score (coefficient of determination)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371600"/>
                <a:ext cx="8458200" cy="4800600"/>
              </a:xfrm>
            </p:spPr>
            <p:txBody>
              <a:bodyPr/>
              <a:lstStyle/>
              <a:p>
                <a:pPr marL="342900" lvl="2" indent="-342900"/>
                <a:r>
                  <a:rPr lang="en-US" sz="2000" dirty="0"/>
                  <a:t>Mean model</a:t>
                </a:r>
              </a:p>
              <a:p>
                <a:pPr marL="800100" lvl="3" indent="-342900"/>
                <a:r>
                  <a:rPr lang="en-US" sz="1800" dirty="0"/>
                  <a:t>A naïve regression function – a constant function that always outputs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x-non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18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dirty="0"/>
                  <a:t> the mean of the target variable in the training dataset</a:t>
                </a:r>
                <a:endParaRPr lang="en-US" altLang="x-none" sz="18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x-none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  <m:r>
                          <a:rPr lang="en-US" altLang="x-none" sz="2000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x-none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1"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altLang="x-none" sz="2000" i="1"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x-non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x-none" sz="2000" i="1">
                        <a:latin typeface="Cambria Math" charset="0"/>
                      </a:rPr>
                      <m:t>1−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x-none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altLang="x-non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x-none" sz="18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x-none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1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x-none" sz="1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 sum of square error (SSE)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altLang="x-non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x-none" sz="1800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x-none" sz="1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 sum of square total (SST)</a:t>
                </a:r>
              </a:p>
              <a:p>
                <a:pPr lvl="2"/>
                <a:r>
                  <a:rPr lang="en-US" sz="1600" dirty="0"/>
                  <a:t>i.e., SSE of the mean model</a:t>
                </a:r>
              </a:p>
              <a:p>
                <a:r>
                  <a:rPr lang="en-US" sz="2000" dirty="0"/>
                  <a:t>Max value: 1</a:t>
                </a:r>
              </a:p>
              <a:p>
                <a:pPr lvl="1"/>
                <a:r>
                  <a:rPr lang="en-US" sz="1800" dirty="0"/>
                  <a:t>When SSE=0 (all predictions are correct)</a:t>
                </a:r>
              </a:p>
              <a:p>
                <a:r>
                  <a:rPr lang="en-US" sz="2000" dirty="0"/>
                  <a:t>Min value: -∞</a:t>
                </a:r>
              </a:p>
              <a:p>
                <a:pPr lvl="1"/>
                <a:r>
                  <a:rPr lang="en-US" sz="1800" dirty="0"/>
                  <a:t>SSE can be arbitrarily worse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x-none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  <m:r>
                          <a:rPr lang="en-US" altLang="x-none" sz="2000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x-none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1"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altLang="x-none" sz="2000" i="1">
                        <a:latin typeface="Cambria Math" charset="0"/>
                      </a:rPr>
                      <m:t>=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The performance of the prediction is the same as the mean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371600"/>
                <a:ext cx="8458200" cy="4800600"/>
              </a:xfrm>
              <a:blipFill>
                <a:blip r:embed="rId2"/>
                <a:stretch>
                  <a:fillRect l="-600" t="-794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3E9FEF-A6D6-E84A-BD4F-BC8B6444D0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(correlation coefficient)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(coefficient of determination)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3E9FEF-A6D6-E84A-BD4F-BC8B6444D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84" t="-2658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FC3C4-534C-9246-A120-0C184D93F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equals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when</a:t>
                </a:r>
              </a:p>
              <a:p>
                <a:pPr lvl="1"/>
                <a:r>
                  <a:rPr lang="en-US" dirty="0"/>
                  <a:t>Applying the linear regression model, 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:r>
                  <a:rPr lang="en-US" dirty="0"/>
                  <a:t>Evaluating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on the </a:t>
                </a:r>
                <a:r>
                  <a:rPr lang="en-US"/>
                  <a:t>training data</a:t>
                </a:r>
                <a:endParaRPr lang="en-US" dirty="0"/>
              </a:p>
              <a:p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FC3C4-534C-9246-A120-0C184D93F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04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9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sz="2800" dirty="0"/>
                  <a:t>Linear regression</a:t>
                </a: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,1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,2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en-US" sz="2400" dirty="0"/>
              </a:p>
              <a:p>
                <a:pPr lvl="1" eaLnBrk="1" hangingPunct="1"/>
                <a:r>
                  <a:rPr lang="en-US" altLang="en-US" sz="2400" dirty="0"/>
                  <a:t>Find good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,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, </a:t>
                </a:r>
                <a:r>
                  <a:rPr lang="is-IS" altLang="en-US" sz="2400" dirty="0"/>
                  <a:t>…, </a:t>
                </a:r>
                <a:r>
                  <a:rPr lang="el-GR" altLang="en-US" sz="2400" i="1" dirty="0"/>
                  <a:t>θ</a:t>
                </a:r>
                <a:r>
                  <a:rPr lang="en-US" altLang="en-US" sz="2400" i="1" baseline="-25000" dirty="0"/>
                  <a:t>d</a:t>
                </a:r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 ∀</m:t>
                    </m:r>
                    <m:r>
                      <a:rPr lang="en-US" alt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altLang="en-US" sz="2400" dirty="0"/>
              </a:p>
              <a:p>
                <a:pPr lvl="2"/>
                <a:r>
                  <a:rPr lang="en-US" sz="2000" dirty="0"/>
                  <a:t>Commonly used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 RSS</a:t>
                </a:r>
              </a:p>
              <a:p>
                <a:r>
                  <a:rPr lang="en-US" sz="2800" dirty="0"/>
                  <a:t>Linear regression with constraints on </a:t>
                </a:r>
                <a:r>
                  <a:rPr lang="el-GR" altLang="en-US" sz="2800" b="1" dirty="0"/>
                  <a:t>θ</a:t>
                </a:r>
                <a:endParaRPr lang="en-US" sz="2800" dirty="0"/>
              </a:p>
              <a:p>
                <a:pPr lvl="1"/>
                <a:r>
                  <a:rPr lang="en-US" sz="2400" dirty="0"/>
                  <a:t>Prevent overfitting</a:t>
                </a:r>
              </a:p>
              <a:p>
                <a:pPr lvl="1"/>
                <a:r>
                  <a:rPr lang="en-US" sz="2400" dirty="0"/>
                  <a:t>Limiting </a:t>
                </a:r>
                <a:r>
                  <a:rPr lang="el-GR" altLang="en-US" sz="2400" b="1" dirty="0"/>
                  <a:t>θ</a:t>
                </a:r>
                <a:r>
                  <a:rPr lang="el-GR" altLang="en-US" sz="2400" dirty="0"/>
                  <a:t> </a:t>
                </a:r>
                <a:r>
                  <a:rPr lang="en-US" altLang="en-US" sz="2400" dirty="0"/>
                  <a:t>by </a:t>
                </a:r>
                <a:r>
                  <a:rPr lang="en-US" sz="2400" dirty="0"/>
                  <a:t>L2-norm: Ridge regression</a:t>
                </a:r>
              </a:p>
              <a:p>
                <a:pPr lvl="1"/>
                <a:r>
                  <a:rPr lang="en-US" sz="2400" dirty="0"/>
                  <a:t>Limiting </a:t>
                </a:r>
                <a:r>
                  <a:rPr lang="el-GR" altLang="en-US" sz="2400" b="1" dirty="0"/>
                  <a:t>θ</a:t>
                </a:r>
                <a:r>
                  <a:rPr lang="el-GR" altLang="en-US" sz="2400" dirty="0"/>
                  <a:t> </a:t>
                </a:r>
                <a:r>
                  <a:rPr lang="en-US" altLang="en-US" sz="2400" dirty="0"/>
                  <a:t>by </a:t>
                </a:r>
                <a:r>
                  <a:rPr lang="en-US" sz="2400" dirty="0"/>
                  <a:t>L1-norm: Lasso</a:t>
                </a:r>
              </a:p>
              <a:p>
                <a:pPr lvl="2"/>
                <a:r>
                  <a:rPr lang="en-US" sz="2000" dirty="0"/>
                  <a:t>Feature selection</a:t>
                </a:r>
              </a:p>
              <a:p>
                <a:pPr lvl="1"/>
                <a:r>
                  <a:rPr lang="en-US" sz="2400" dirty="0"/>
                  <a:t>Limiting </a:t>
                </a:r>
                <a:r>
                  <a:rPr lang="el-GR" altLang="en-US" sz="2400" b="1" dirty="0"/>
                  <a:t>θ</a:t>
                </a:r>
                <a:r>
                  <a:rPr lang="el-GR" altLang="en-US" sz="2400" dirty="0"/>
                  <a:t> </a:t>
                </a:r>
                <a:r>
                  <a:rPr lang="en-US" altLang="en-US" sz="2400" dirty="0"/>
                  <a:t>by both L1-norm and </a:t>
                </a:r>
                <a:r>
                  <a:rPr lang="en-US" sz="2400" dirty="0"/>
                  <a:t>L2-norm: Elastic net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(2/3)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Convex function</a:t>
                </a:r>
              </a:p>
              <a:p>
                <a:pPr lvl="1"/>
                <a:r>
                  <a:rPr lang="en-US" sz="2400" dirty="0"/>
                  <a:t>Local minimum equals global minimum</a:t>
                </a:r>
              </a:p>
              <a:p>
                <a:pPr lvl="1"/>
                <a:r>
                  <a:rPr lang="en-US" sz="2400" dirty="0"/>
                  <a:t>Iteratively adjust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2400" dirty="0"/>
                  <a:t> to reduce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𝐽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b="1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sz="2000" dirty="0"/>
              </a:p>
              <a:p>
                <a:r>
                  <a:rPr lang="en-US" sz="2800" dirty="0"/>
                  <a:t>For ridge regression</a:t>
                </a:r>
              </a:p>
              <a:p>
                <a:pPr lvl="1"/>
                <a:r>
                  <a:rPr lang="en-US" sz="2400" dirty="0"/>
                  <a:t>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1" i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1"/>
                <a:r>
                  <a:rPr lang="en-US" sz="2400" dirty="0"/>
                  <a:t>Stochastic 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SupPr>
                          <m:e>
                            <m:r>
                              <a:rPr lang="en-US" sz="20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Mini-batch 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Sup>
                      <m:sSubSup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sz="2000" b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1" i="1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 b="-2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metrics to evaluate regression models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C064-3990-D549-BC60-C48F64CF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D632-8CFE-F04B-B37D-13DB0AB96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sz="2400" dirty="0"/>
              <a:t>If the training data contain millions of features, should we use gradient descent or closed form solution for training?</a:t>
            </a:r>
          </a:p>
          <a:p>
            <a:r>
              <a:rPr lang="en-TW" sz="2400" dirty="0"/>
              <a:t>Can gradient descent get stuck in a local minimum (which is not a global minimum) when training a linear regression model?</a:t>
            </a:r>
          </a:p>
          <a:p>
            <a:r>
              <a:rPr lang="en-TW" sz="2400" dirty="0"/>
              <a:t>Why would one use Ridge regression instead of plain linear regression?</a:t>
            </a:r>
          </a:p>
          <a:p>
            <a:r>
              <a:rPr lang="en-TW" sz="2400" dirty="0"/>
              <a:t>If the R</a:t>
            </a:r>
            <a:r>
              <a:rPr lang="en-TW" sz="2400" baseline="30000" dirty="0"/>
              <a:t>2</a:t>
            </a:r>
            <a:r>
              <a:rPr lang="en-TW" sz="2400" dirty="0"/>
              <a:t> score on test data is negative, what does this mean?</a:t>
            </a:r>
          </a:p>
          <a:p>
            <a:r>
              <a:rPr lang="en-TW" sz="2400" dirty="0"/>
              <a:t>If the R</a:t>
            </a:r>
            <a:r>
              <a:rPr lang="en-TW" sz="2400" baseline="30000" dirty="0"/>
              <a:t>2</a:t>
            </a:r>
            <a:r>
              <a:rPr lang="en-TW" sz="2400" dirty="0"/>
              <a:t> score on training data is negative, what does this mean?</a:t>
            </a:r>
          </a:p>
          <a:p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35955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“learn”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For the 2-</a:t>
                </a:r>
                <a:r>
                  <a:rPr lang="en-US" sz="2800" i="1" dirty="0">
                    <a:ea typeface="ＭＳ Ｐゴシック" pitchFamily="1" charset="-128"/>
                    <a:cs typeface="ＭＳ Ｐゴシック" pitchFamily="1" charset="-128"/>
                  </a:rPr>
                  <a:t>d</a:t>
                </a:r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 problem there are coefficients for the bias and the independent variable (</a:t>
                </a:r>
                <a:r>
                  <a:rPr lang="en-US" sz="2800" i="1" dirty="0">
                    <a:ea typeface="ＭＳ Ｐゴシック" pitchFamily="1" charset="-128"/>
                    <a:cs typeface="ＭＳ Ｐゴシック" pitchFamily="1" charset="-128"/>
                  </a:rPr>
                  <a:t>y</a:t>
                </a:r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-intercept and slope)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𝑥</m:t>
                    </m:r>
                  </m:oMath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The value of the coefficients which minimize the objective function:</a:t>
                </a:r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pPr lvl="1"/>
                <a:r>
                  <a:rPr lang="en-US" sz="2400" i="1" dirty="0">
                    <a:ea typeface="ＭＳ Ｐゴシック" pitchFamily="1" charset="-128"/>
                    <a:cs typeface="ＭＳ Ｐゴシック" pitchFamily="1" charset="-128"/>
                  </a:rPr>
                  <a:t>n</a:t>
                </a:r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: number of training instances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4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ＭＳ Ｐゴシック" pitchFamily="1" charset="-128"/>
                    <a:cs typeface="ＭＳ Ｐゴシック" pitchFamily="1" charset="-128"/>
                  </a:rPr>
                  <a:t>Visualzing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2362200" y="2643188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362200" y="4191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2590800" y="3529013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3429000" y="29829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2719388" y="3113088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3886200" y="25257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/>
          <p:cNvSpPr>
            <a:spLocks noChangeArrowheads="1"/>
          </p:cNvSpPr>
          <p:nvPr/>
        </p:nvSpPr>
        <p:spPr bwMode="auto">
          <a:xfrm>
            <a:off x="3300413" y="3505200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3733800" y="31353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auto">
          <a:xfrm>
            <a:off x="4343400" y="29067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4648200" y="2397125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Connector 16"/>
          <p:cNvCxnSpPr>
            <a:cxnSpLocks noChangeShapeType="1"/>
          </p:cNvCxnSpPr>
          <p:nvPr/>
        </p:nvCxnSpPr>
        <p:spPr bwMode="auto">
          <a:xfrm flipV="1">
            <a:off x="1600200" y="2286000"/>
            <a:ext cx="3581400" cy="20518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Straight Connector 18"/>
          <p:cNvCxnSpPr>
            <a:cxnSpLocks noChangeShapeType="1"/>
          </p:cNvCxnSpPr>
          <p:nvPr/>
        </p:nvCxnSpPr>
        <p:spPr bwMode="auto">
          <a:xfrm rot="16200000" flipH="1">
            <a:off x="2588418" y="3437732"/>
            <a:ext cx="39211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6" name="Straight Connector 18"/>
          <p:cNvCxnSpPr>
            <a:cxnSpLocks noChangeShapeType="1"/>
          </p:cNvCxnSpPr>
          <p:nvPr/>
        </p:nvCxnSpPr>
        <p:spPr bwMode="auto">
          <a:xfrm rot="16200000" flipH="1">
            <a:off x="3787775" y="2819401"/>
            <a:ext cx="3270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7" name="Straight Connector 18"/>
          <p:cNvCxnSpPr>
            <a:cxnSpLocks noChangeShapeType="1"/>
          </p:cNvCxnSpPr>
          <p:nvPr/>
        </p:nvCxnSpPr>
        <p:spPr bwMode="auto">
          <a:xfrm rot="5400000">
            <a:off x="3266282" y="3407569"/>
            <a:ext cx="196850" cy="1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8" name="TextBox 27"/>
          <p:cNvSpPr txBox="1">
            <a:spLocks noChangeArrowheads="1"/>
          </p:cNvSpPr>
          <p:nvPr/>
        </p:nvSpPr>
        <p:spPr bwMode="auto">
          <a:xfrm>
            <a:off x="1908175" y="2590800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y</a:t>
            </a:r>
          </a:p>
        </p:txBody>
      </p:sp>
      <p:sp>
        <p:nvSpPr>
          <p:cNvPr id="19" name="TextBox 28"/>
          <p:cNvSpPr txBox="1">
            <a:spLocks noChangeArrowheads="1"/>
          </p:cNvSpPr>
          <p:nvPr/>
        </p:nvSpPr>
        <p:spPr bwMode="auto">
          <a:xfrm>
            <a:off x="5037137" y="4191000"/>
            <a:ext cx="373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41300" y="4458790"/>
                <a:ext cx="2441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>
                          <a:latin typeface="Cambria Math" charset="0"/>
                          <a:ea typeface="ＭＳ Ｐゴシック" pitchFamily="1" charset="-128"/>
                          <a:cs typeface="ＭＳ Ｐゴシック" pitchFamily="1" charset="-128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sSubPr>
                        <m:e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>
                          <a:latin typeface="Cambria Math" charset="0"/>
                          <a:ea typeface="ＭＳ Ｐゴシック" pitchFamily="1" charset="-128"/>
                          <a:cs typeface="ＭＳ Ｐゴシック" pitchFamily="1" charset="-128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sSubPr>
                        <m:e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>
                          <a:latin typeface="Cambria Math" charset="0"/>
                          <a:ea typeface="ＭＳ Ｐゴシック" pitchFamily="1" charset="-128"/>
                          <a:cs typeface="ＭＳ Ｐゴシック" pitchFamily="1" charset="-128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00" y="4458790"/>
                <a:ext cx="2441758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966989" y="3581400"/>
                <a:ext cx="4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sSubPr>
                        <m:e>
                          <m:r>
                            <a:rPr lang="en-US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89" y="3581400"/>
                <a:ext cx="47141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10200" y="2030347"/>
                <a:ext cx="1179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ea typeface="ＭＳ Ｐゴシック" pitchFamily="1" charset="-128"/>
                    <a:cs typeface="ＭＳ Ｐゴシック" pitchFamily="1" charset="-128"/>
                  </a:rPr>
                  <a:t>Slope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030347"/>
                <a:ext cx="11794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6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derive the value of the coefficients?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r>
                  <a:rPr lang="en-US" dirty="0"/>
                  <a:t>Set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𝐽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to solve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IHLER@C02GX0G1DJWT3PP7" val="44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$$\theta_0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"/>
  <p:tag name="PICTUREFILESIZE" val="3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$$\theta_1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"/>
  <p:tag name="PICTUREFILESIZE" val="326"/>
</p:tagLst>
</file>

<file path=ppt/theme/theme1.xml><?xml version="1.0" encoding="utf-8"?>
<a:theme xmlns:a="http://schemas.openxmlformats.org/drawingml/2006/main" name="2007-07 UA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699FF"/>
      </a:accent1>
      <a:accent2>
        <a:srgbClr val="9933FF"/>
      </a:accent2>
      <a:accent3>
        <a:srgbClr val="FFFFFF"/>
      </a:accent3>
      <a:accent4>
        <a:srgbClr val="000000"/>
      </a:accent4>
      <a:accent5>
        <a:srgbClr val="B8CAFF"/>
      </a:accent5>
      <a:accent6>
        <a:srgbClr val="8A2DE7"/>
      </a:accent6>
      <a:hlink>
        <a:srgbClr val="00FFFF"/>
      </a:hlink>
      <a:folHlink>
        <a:srgbClr val="0099CC"/>
      </a:folHlink>
    </a:clrScheme>
    <a:fontScheme name="2007-07 UA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07-07 UAI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-07 UAI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-07 UA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-07 UAI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-07 UAI 5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FF6600"/>
        </a:accent1>
        <a:accent2>
          <a:srgbClr val="FF41FF"/>
        </a:accent2>
        <a:accent3>
          <a:srgbClr val="AAAAAA"/>
        </a:accent3>
        <a:accent4>
          <a:srgbClr val="D4D4D4"/>
        </a:accent4>
        <a:accent5>
          <a:srgbClr val="FFB8AA"/>
        </a:accent5>
        <a:accent6>
          <a:srgbClr val="E73AE7"/>
        </a:accent6>
        <a:hlink>
          <a:srgbClr val="FF0066"/>
        </a:hlink>
        <a:folHlink>
          <a:srgbClr val="CC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-07 UAI 6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FF4FC9"/>
        </a:accent1>
        <a:accent2>
          <a:srgbClr val="FF91B6"/>
        </a:accent2>
        <a:accent3>
          <a:srgbClr val="AAAAAA"/>
        </a:accent3>
        <a:accent4>
          <a:srgbClr val="D4D4D4"/>
        </a:accent4>
        <a:accent5>
          <a:srgbClr val="FFB2E1"/>
        </a:accent5>
        <a:accent6>
          <a:srgbClr val="E783A5"/>
        </a:accent6>
        <a:hlink>
          <a:srgbClr val="FF99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Settings\ihler\Desktop\2007-07 UAI.ppt</Template>
  <TotalTime>94</TotalTime>
  <Words>3467</Words>
  <Application>Microsoft Macintosh PowerPoint</Application>
  <PresentationFormat>On-screen Show (4:3)</PresentationFormat>
  <Paragraphs>565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cmmi10</vt:lpstr>
      <vt:lpstr>Arial</vt:lpstr>
      <vt:lpstr>Calibri</vt:lpstr>
      <vt:lpstr>Cambria Math</vt:lpstr>
      <vt:lpstr>Courier</vt:lpstr>
      <vt:lpstr>Symbol</vt:lpstr>
      <vt:lpstr>Times New Roman</vt:lpstr>
      <vt:lpstr>2007-07 UAI</vt:lpstr>
      <vt:lpstr>Linear regression</vt:lpstr>
      <vt:lpstr>Parametric supervised learning</vt:lpstr>
      <vt:lpstr>Linear regression</vt:lpstr>
      <vt:lpstr>Quiz: which one should be an error measurement?</vt:lpstr>
      <vt:lpstr>Measuring error</vt:lpstr>
      <vt:lpstr>Simple linear regression</vt:lpstr>
      <vt:lpstr>How to “learn” the parameters?</vt:lpstr>
      <vt:lpstr>Visualzing θ_0 and θ_1</vt:lpstr>
      <vt:lpstr>How to derive the value of the coefficients?</vt:lpstr>
      <vt:lpstr>More dimensions?</vt:lpstr>
      <vt:lpstr>Multiple linear regression</vt:lpstr>
      <vt:lpstr>How to derive the value of the coefficient vector?</vt:lpstr>
      <vt:lpstr>Another way to find θ for the linear regression problem</vt:lpstr>
      <vt:lpstr>Plotting the objective function (3D and contour plots)</vt:lpstr>
      <vt:lpstr>Finding good parameters</vt:lpstr>
      <vt:lpstr>Gradient descent</vt:lpstr>
      <vt:lpstr>Why gradient descent work?</vt:lpstr>
      <vt:lpstr>Gradient descent (one feature and two features)</vt:lpstr>
      <vt:lpstr>Overly large learning rate may not lead to converge</vt:lpstr>
      <vt:lpstr>We now have two tools to solve linear regression problem</vt:lpstr>
      <vt:lpstr>Consider using close form solution</vt:lpstr>
      <vt:lpstr>Consider using Gradient Descent</vt:lpstr>
      <vt:lpstr>Close form vs gradient descent</vt:lpstr>
      <vt:lpstr>Quiz</vt:lpstr>
      <vt:lpstr>When to stop updating?</vt:lpstr>
      <vt:lpstr>Fitting non-linear data to linear model</vt:lpstr>
      <vt:lpstr>Overfitting</vt:lpstr>
      <vt:lpstr>Target: sin⁡(2πx)+noise</vt:lpstr>
      <vt:lpstr>Target: sin⁡(2πx)+noise (overfitting)</vt:lpstr>
      <vt:lpstr>Observation</vt:lpstr>
      <vt:lpstr>Regularization to avoid overfitting</vt:lpstr>
      <vt:lpstr>Regularization to avoid overfitting</vt:lpstr>
      <vt:lpstr>Regularized linear regression</vt:lpstr>
      <vt:lpstr>Combining Ridge and Lasso</vt:lpstr>
      <vt:lpstr>How to select λ?</vt:lpstr>
      <vt:lpstr>Properties of Ridge and Lasso</vt:lpstr>
      <vt:lpstr>Geometry of Ridge, Lasso, and Elastic net</vt:lpstr>
      <vt:lpstr>Why Lasso zeros coefficients</vt:lpstr>
      <vt:lpstr>Why Lasso zeros coefficients? – a numerical explanation</vt:lpstr>
      <vt:lpstr>Generalize the regularization term</vt:lpstr>
      <vt:lpstr>Gradient descent for ridge regression</vt:lpstr>
      <vt:lpstr>Gradient descent for ridge regression (pseudo code)</vt:lpstr>
      <vt:lpstr>Convex function</vt:lpstr>
      <vt:lpstr>Effect of the step size α</vt:lpstr>
      <vt:lpstr>Stochastic gradient descent (SGD) – motivation </vt:lpstr>
      <vt:lpstr>Stochastic gradient descent</vt:lpstr>
      <vt:lpstr>Gradient descent (GD) vs stochastic gradient descent (SGD)</vt:lpstr>
      <vt:lpstr>Pros and cons of SGD</vt:lpstr>
      <vt:lpstr>Mini-batch gradient descent</vt:lpstr>
      <vt:lpstr>Gradient descent/stochastic gradient descent/mini-batch gradient descent</vt:lpstr>
      <vt:lpstr>Locally weighted linear regression</vt:lpstr>
      <vt:lpstr>Locally weighted linear regression</vt:lpstr>
      <vt:lpstr>LR vs locally weighted LR</vt:lpstr>
      <vt:lpstr>Newton’s method for optimization (1/2)</vt:lpstr>
      <vt:lpstr>Newton’s method for optimization (2/2)</vt:lpstr>
      <vt:lpstr>Newton’s mthod vs SGD</vt:lpstr>
      <vt:lpstr>Evaluation (regression)</vt:lpstr>
      <vt:lpstr>Evaluating regression models</vt:lpstr>
      <vt:lpstr>Evaluating regression models</vt:lpstr>
      <vt:lpstr>A closer look of R2 score (coefficient of determination)</vt:lpstr>
      <vt:lpstr>R (correlation coefficient) vs R^2 (coefficient of determination)</vt:lpstr>
      <vt:lpstr>Conclusion (1/3)</vt:lpstr>
      <vt:lpstr>Conclusion (2/3)</vt:lpstr>
      <vt:lpstr>Conclusion (3/3)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 &amp; Computer Sciences</dc:creator>
  <cp:lastModifiedBy>陳弘軒 (hhchen)</cp:lastModifiedBy>
  <cp:revision>891</cp:revision>
  <cp:lastPrinted>2013-10-22T08:10:46Z</cp:lastPrinted>
  <dcterms:created xsi:type="dcterms:W3CDTF">1601-01-01T00:00:00Z</dcterms:created>
  <dcterms:modified xsi:type="dcterms:W3CDTF">2020-09-30T04:06:22Z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